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8" r:id="rId4"/>
    <p:sldId id="259" r:id="rId5"/>
    <p:sldId id="260" r:id="rId6"/>
    <p:sldId id="261" r:id="rId7"/>
    <p:sldId id="263" r:id="rId8"/>
    <p:sldId id="264" r:id="rId9"/>
    <p:sldId id="267" r:id="rId10"/>
  </p:sldIdLst>
  <p:sldSz cx="12192000" cy="6858000"/>
  <p:notesSz cx="6756400" cy="98679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94" autoAdjust="0"/>
    <p:restoredTop sz="94660"/>
  </p:normalViewPr>
  <p:slideViewPr>
    <p:cSldViewPr snapToGrid="0" showGuides="1">
      <p:cViewPr varScale="1">
        <p:scale>
          <a:sx n="165" d="100"/>
          <a:sy n="165" d="100"/>
        </p:scale>
        <p:origin x="392" y="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i masataka" userId="832b690db4f1fb73" providerId="LiveId" clId="{3B25BDD5-B470-4F95-85B0-1457D62C935E}"/>
    <pc:docChg chg="modSld">
      <pc:chgData name="hirai masataka" userId="832b690db4f1fb73" providerId="LiveId" clId="{3B25BDD5-B470-4F95-85B0-1457D62C935E}" dt="2023-05-07T11:13:21.399" v="26" actId="20577"/>
      <pc:docMkLst>
        <pc:docMk/>
      </pc:docMkLst>
      <pc:sldChg chg="modSp mod">
        <pc:chgData name="hirai masataka" userId="832b690db4f1fb73" providerId="LiveId" clId="{3B25BDD5-B470-4F95-85B0-1457D62C935E}" dt="2023-05-07T11:13:21.399" v="26" actId="20577"/>
        <pc:sldMkLst>
          <pc:docMk/>
          <pc:sldMk cId="1488215490" sldId="267"/>
        </pc:sldMkLst>
        <pc:graphicFrameChg chg="modGraphic">
          <ac:chgData name="hirai masataka" userId="832b690db4f1fb73" providerId="LiveId" clId="{3B25BDD5-B470-4F95-85B0-1457D62C935E}" dt="2023-05-07T11:13:21.399" v="26" actId="20577"/>
          <ac:graphicFrameMkLst>
            <pc:docMk/>
            <pc:sldMk cId="1488215490" sldId="267"/>
            <ac:graphicFrameMk id="4" creationId="{B22B5A35-0814-4B2D-9232-78329A016726}"/>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6C49B85F-4036-43DF-8911-2A921B7BC1C0}" type="datetimeFigureOut">
              <a:rPr kumimoji="1" lang="ja-JP" altLang="en-US" smtClean="0"/>
              <a:t>2023/5/7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3590663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C49B85F-4036-43DF-8911-2A921B7BC1C0}" type="datetimeFigureOut">
              <a:rPr kumimoji="1" lang="ja-JP" altLang="en-US" smtClean="0"/>
              <a:t>2023/5/7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1107290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C49B85F-4036-43DF-8911-2A921B7BC1C0}" type="datetimeFigureOut">
              <a:rPr kumimoji="1" lang="ja-JP" altLang="en-US" smtClean="0"/>
              <a:t>2023/5/7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2589120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C49B85F-4036-43DF-8911-2A921B7BC1C0}" type="datetimeFigureOut">
              <a:rPr kumimoji="1" lang="ja-JP" altLang="en-US" smtClean="0"/>
              <a:t>2023/5/7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46985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6C49B85F-4036-43DF-8911-2A921B7BC1C0}" type="datetimeFigureOut">
              <a:rPr kumimoji="1" lang="ja-JP" altLang="en-US" smtClean="0"/>
              <a:t>2023/5/7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2386881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6C49B85F-4036-43DF-8911-2A921B7BC1C0}" type="datetimeFigureOut">
              <a:rPr kumimoji="1" lang="ja-JP" altLang="en-US" smtClean="0"/>
              <a:t>2023/5/7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3462276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6C49B85F-4036-43DF-8911-2A921B7BC1C0}" type="datetimeFigureOut">
              <a:rPr kumimoji="1" lang="ja-JP" altLang="en-US" smtClean="0"/>
              <a:t>2023/5/7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4154473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6C49B85F-4036-43DF-8911-2A921B7BC1C0}" type="datetimeFigureOut">
              <a:rPr kumimoji="1" lang="ja-JP" altLang="en-US" smtClean="0"/>
              <a:t>2023/5/7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167481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6C49B85F-4036-43DF-8911-2A921B7BC1C0}" type="datetimeFigureOut">
              <a:rPr kumimoji="1" lang="ja-JP" altLang="en-US" smtClean="0"/>
              <a:t>2023/5/7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3511370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6C49B85F-4036-43DF-8911-2A921B7BC1C0}" type="datetimeFigureOut">
              <a:rPr kumimoji="1" lang="ja-JP" altLang="en-US" smtClean="0"/>
              <a:t>2023/5/7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103655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6C49B85F-4036-43DF-8911-2A921B7BC1C0}" type="datetimeFigureOut">
              <a:rPr kumimoji="1" lang="ja-JP" altLang="en-US" smtClean="0"/>
              <a:t>2023/5/7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36108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49B85F-4036-43DF-8911-2A921B7BC1C0}" type="datetimeFigureOut">
              <a:rPr kumimoji="1" lang="ja-JP" altLang="en-US" smtClean="0"/>
              <a:t>2023/5/7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67A69-3515-4DBE-AFAC-4E474DA73D5E}" type="slidenum">
              <a:rPr kumimoji="1" lang="ja-JP" altLang="en-US" smtClean="0"/>
              <a:t>‹#›</a:t>
            </a:fld>
            <a:endParaRPr kumimoji="1" lang="ja-JP" altLang="en-US"/>
          </a:p>
        </p:txBody>
      </p:sp>
    </p:spTree>
    <p:extLst>
      <p:ext uri="{BB962C8B-B14F-4D97-AF65-F5344CB8AC3E}">
        <p14:creationId xmlns:p14="http://schemas.microsoft.com/office/powerpoint/2010/main" val="1715842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mailto:tsuyoshi.okamoto.j8k@jp.denso.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892109" y="2887046"/>
            <a:ext cx="5433140" cy="3381623"/>
          </a:xfrm>
          <a:prstGeom prst="rect">
            <a:avLst/>
          </a:prstGeom>
        </p:spPr>
      </p:pic>
      <p:sp>
        <p:nvSpPr>
          <p:cNvPr id="2" name="タイトル 1"/>
          <p:cNvSpPr>
            <a:spLocks noGrp="1"/>
          </p:cNvSpPr>
          <p:nvPr>
            <p:ph type="ctrTitle"/>
          </p:nvPr>
        </p:nvSpPr>
        <p:spPr>
          <a:xfrm>
            <a:off x="1007854" y="983203"/>
            <a:ext cx="8829738" cy="1475688"/>
          </a:xfrm>
        </p:spPr>
        <p:txBody>
          <a:bodyPr>
            <a:normAutofit/>
          </a:bodyPr>
          <a:lstStyle/>
          <a:p>
            <a:pPr algn="l"/>
            <a:r>
              <a:rPr lang="en-US" altLang="ja-JP" sz="3600" dirty="0">
                <a:latin typeface="HGPｺﾞｼｯｸE" panose="020B0900000000000000" pitchFamily="50" charset="-128"/>
                <a:ea typeface="HGPｺﾞｼｯｸE" panose="020B0900000000000000" pitchFamily="50" charset="-128"/>
              </a:rPr>
              <a:t>DMC</a:t>
            </a:r>
            <a:r>
              <a:rPr lang="ja-JP" altLang="en-US" sz="3600" dirty="0">
                <a:latin typeface="HGPｺﾞｼｯｸE" panose="020B0900000000000000" pitchFamily="50" charset="-128"/>
                <a:ea typeface="HGPｺﾞｼｯｸE" panose="020B0900000000000000" pitchFamily="50" charset="-128"/>
              </a:rPr>
              <a:t>リモートロボコン　＃１ ライントレース</a:t>
            </a:r>
            <a:br>
              <a:rPr lang="en-US" altLang="ja-JP" dirty="0">
                <a:latin typeface="HGPｺﾞｼｯｸE" panose="020B0900000000000000" pitchFamily="50" charset="-128"/>
                <a:ea typeface="HGPｺﾞｼｯｸE" panose="020B0900000000000000" pitchFamily="50" charset="-128"/>
              </a:rPr>
            </a:br>
            <a:r>
              <a:rPr lang="ja-JP" altLang="en-US" dirty="0">
                <a:latin typeface="HGPｺﾞｼｯｸE" panose="020B0900000000000000" pitchFamily="50" charset="-128"/>
                <a:ea typeface="HGPｺﾞｼｯｸE" panose="020B0900000000000000" pitchFamily="50" charset="-128"/>
              </a:rPr>
              <a:t>マシン組み立て手順書</a:t>
            </a:r>
            <a:endParaRPr kumimoji="1" lang="ja-JP" altLang="en-US" sz="4400" dirty="0">
              <a:latin typeface="HGPｺﾞｼｯｸE" panose="020B0900000000000000" pitchFamily="50" charset="-128"/>
              <a:ea typeface="HGPｺﾞｼｯｸE" panose="020B0900000000000000" pitchFamily="50" charset="-128"/>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34703" y="4811164"/>
            <a:ext cx="1135370" cy="1135370"/>
          </a:xfrm>
          <a:prstGeom prst="rect">
            <a:avLst/>
          </a:prstGeom>
        </p:spPr>
      </p:pic>
      <p:sp>
        <p:nvSpPr>
          <p:cNvPr id="12" name="正方形/長方形 11"/>
          <p:cNvSpPr/>
          <p:nvPr/>
        </p:nvSpPr>
        <p:spPr>
          <a:xfrm>
            <a:off x="6586536" y="5807004"/>
            <a:ext cx="6096000" cy="923330"/>
          </a:xfrm>
          <a:prstGeom prst="rect">
            <a:avLst/>
          </a:prstGeom>
        </p:spPr>
        <p:txBody>
          <a:bodyPr>
            <a:spAutoFit/>
          </a:bodyPr>
          <a:lstStyle/>
          <a:p>
            <a:r>
              <a:rPr lang="en-US" altLang="ja-JP" dirty="0"/>
              <a:t>【</a:t>
            </a:r>
            <a:r>
              <a:rPr lang="ja-JP" altLang="en-US" dirty="0"/>
              <a:t>問い合せ先</a:t>
            </a:r>
            <a:r>
              <a:rPr lang="en-US" altLang="ja-JP" dirty="0"/>
              <a:t>】 </a:t>
            </a:r>
          </a:p>
          <a:p>
            <a:r>
              <a:rPr lang="en-US" altLang="ja-JP" dirty="0"/>
              <a:t>  </a:t>
            </a:r>
            <a:r>
              <a:rPr lang="ja-JP" altLang="en-US" dirty="0"/>
              <a:t>デンソー技術会ＤＭＣ幹事会リーダー 岡本 強</a:t>
            </a:r>
          </a:p>
          <a:p>
            <a:r>
              <a:rPr lang="ja-JP" altLang="en-US" dirty="0"/>
              <a:t>  </a:t>
            </a:r>
            <a:r>
              <a:rPr lang="en-US" altLang="ja-JP" dirty="0">
                <a:hlinkClick r:id="rId4"/>
              </a:rPr>
              <a:t>tsuyoshi.okamoto.j8k@jp.denso.com</a:t>
            </a:r>
            <a:endParaRPr lang="ja-JP" altLang="en-US" dirty="0"/>
          </a:p>
        </p:txBody>
      </p:sp>
      <p:pic>
        <p:nvPicPr>
          <p:cNvPr id="4" name="図 3">
            <a:extLst>
              <a:ext uri="{FF2B5EF4-FFF2-40B4-BE49-F238E27FC236}">
                <a16:creationId xmlns:a16="http://schemas.microsoft.com/office/drawing/2014/main" id="{A31E0084-7289-43C2-BEAA-C31D5471858A}"/>
              </a:ext>
            </a:extLst>
          </p:cNvPr>
          <p:cNvPicPr>
            <a:picLocks noChangeAspect="1"/>
          </p:cNvPicPr>
          <p:nvPr/>
        </p:nvPicPr>
        <p:blipFill>
          <a:blip r:embed="rId5"/>
          <a:stretch>
            <a:fillRect/>
          </a:stretch>
        </p:blipFill>
        <p:spPr>
          <a:xfrm>
            <a:off x="10470073" y="5023204"/>
            <a:ext cx="1428750" cy="495300"/>
          </a:xfrm>
          <a:prstGeom prst="rect">
            <a:avLst/>
          </a:prstGeom>
        </p:spPr>
      </p:pic>
    </p:spTree>
    <p:extLst>
      <p:ext uri="{BB962C8B-B14F-4D97-AF65-F5344CB8AC3E}">
        <p14:creationId xmlns:p14="http://schemas.microsoft.com/office/powerpoint/2010/main" val="85244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57084" y="103010"/>
            <a:ext cx="3303638" cy="461665"/>
          </a:xfrm>
          <a:prstGeom prst="rect">
            <a:avLst/>
          </a:prstGeom>
          <a:noFill/>
        </p:spPr>
        <p:txBody>
          <a:bodyPr wrap="square" rtlCol="0">
            <a:spAutoFit/>
          </a:bodyPr>
          <a:lstStyle/>
          <a:p>
            <a:r>
              <a:rPr kumimoji="1" lang="ja-JP" altLang="en-US" sz="2400" u="sng" dirty="0"/>
              <a:t>安全上のご注意</a:t>
            </a:r>
          </a:p>
        </p:txBody>
      </p:sp>
      <p:pic>
        <p:nvPicPr>
          <p:cNvPr id="5" name="図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676001" y="804172"/>
            <a:ext cx="373562" cy="323618"/>
          </a:xfrm>
          <a:prstGeom prst="rect">
            <a:avLst/>
          </a:prstGeom>
        </p:spPr>
      </p:pic>
      <p:pic>
        <p:nvPicPr>
          <p:cNvPr id="6" name="図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676001" y="1153751"/>
            <a:ext cx="373562" cy="323618"/>
          </a:xfrm>
          <a:prstGeom prst="rect">
            <a:avLst/>
          </a:prstGeom>
        </p:spPr>
      </p:pic>
      <p:sp>
        <p:nvSpPr>
          <p:cNvPr id="7" name="テキスト ボックス 6"/>
          <p:cNvSpPr txBox="1"/>
          <p:nvPr/>
        </p:nvSpPr>
        <p:spPr>
          <a:xfrm>
            <a:off x="1132315" y="809867"/>
            <a:ext cx="968477" cy="369332"/>
          </a:xfrm>
          <a:prstGeom prst="rect">
            <a:avLst/>
          </a:prstGeom>
          <a:noFill/>
        </p:spPr>
        <p:txBody>
          <a:bodyPr wrap="square" rtlCol="0">
            <a:spAutoFit/>
          </a:bodyPr>
          <a:lstStyle/>
          <a:p>
            <a:r>
              <a:rPr kumimoji="1" lang="ja-JP" altLang="en-US" dirty="0"/>
              <a:t>警告</a:t>
            </a:r>
          </a:p>
        </p:txBody>
      </p:sp>
      <p:sp>
        <p:nvSpPr>
          <p:cNvPr id="8" name="テキスト ボックス 7"/>
          <p:cNvSpPr txBox="1"/>
          <p:nvPr/>
        </p:nvSpPr>
        <p:spPr>
          <a:xfrm>
            <a:off x="1799304" y="829832"/>
            <a:ext cx="9370142" cy="307777"/>
          </a:xfrm>
          <a:prstGeom prst="rect">
            <a:avLst/>
          </a:prstGeom>
          <a:noFill/>
        </p:spPr>
        <p:txBody>
          <a:bodyPr wrap="square" rtlCol="0">
            <a:spAutoFit/>
          </a:bodyPr>
          <a:lstStyle/>
          <a:p>
            <a:r>
              <a:rPr kumimoji="1" lang="ja-JP" altLang="en-US" sz="1400" dirty="0"/>
              <a:t>誤った使用をした場合、事故等により使用者が重症を負う危険があるものをまとめてあります。</a:t>
            </a:r>
          </a:p>
        </p:txBody>
      </p:sp>
      <p:sp>
        <p:nvSpPr>
          <p:cNvPr id="9" name="テキスト ボックス 8"/>
          <p:cNvSpPr txBox="1"/>
          <p:nvPr/>
        </p:nvSpPr>
        <p:spPr>
          <a:xfrm>
            <a:off x="1132315" y="1142967"/>
            <a:ext cx="968477" cy="369332"/>
          </a:xfrm>
          <a:prstGeom prst="rect">
            <a:avLst/>
          </a:prstGeom>
          <a:noFill/>
        </p:spPr>
        <p:txBody>
          <a:bodyPr wrap="square" rtlCol="0">
            <a:spAutoFit/>
          </a:bodyPr>
          <a:lstStyle/>
          <a:p>
            <a:r>
              <a:rPr kumimoji="1" lang="ja-JP" altLang="en-US" dirty="0"/>
              <a:t>注意</a:t>
            </a:r>
          </a:p>
        </p:txBody>
      </p:sp>
      <p:sp>
        <p:nvSpPr>
          <p:cNvPr id="10" name="テキスト ボックス 9"/>
          <p:cNvSpPr txBox="1"/>
          <p:nvPr/>
        </p:nvSpPr>
        <p:spPr>
          <a:xfrm>
            <a:off x="1799304" y="1173838"/>
            <a:ext cx="9370142" cy="307777"/>
          </a:xfrm>
          <a:prstGeom prst="rect">
            <a:avLst/>
          </a:prstGeom>
          <a:noFill/>
        </p:spPr>
        <p:txBody>
          <a:bodyPr wrap="square" rtlCol="0">
            <a:spAutoFit/>
          </a:bodyPr>
          <a:lstStyle/>
          <a:p>
            <a:r>
              <a:rPr kumimoji="1" lang="ja-JP" altLang="en-US" sz="1400" dirty="0"/>
              <a:t>誤った使用をした場合、障害を受けたり物的損害の発生が想定されるものをまとめてあります。</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676001" y="1677191"/>
            <a:ext cx="373562" cy="323618"/>
          </a:xfrm>
          <a:prstGeom prst="rect">
            <a:avLst/>
          </a:prstGeom>
        </p:spPr>
      </p:pic>
      <p:sp>
        <p:nvSpPr>
          <p:cNvPr id="12" name="テキスト ボックス 11"/>
          <p:cNvSpPr txBox="1"/>
          <p:nvPr/>
        </p:nvSpPr>
        <p:spPr>
          <a:xfrm>
            <a:off x="1132315" y="1665465"/>
            <a:ext cx="968477" cy="369332"/>
          </a:xfrm>
          <a:prstGeom prst="rect">
            <a:avLst/>
          </a:prstGeom>
          <a:noFill/>
        </p:spPr>
        <p:txBody>
          <a:bodyPr wrap="square" rtlCol="0">
            <a:spAutoFit/>
          </a:bodyPr>
          <a:lstStyle/>
          <a:p>
            <a:r>
              <a:rPr kumimoji="1" lang="ja-JP" altLang="en-US" dirty="0"/>
              <a:t>警告</a:t>
            </a:r>
          </a:p>
        </p:txBody>
      </p:sp>
      <p:pic>
        <p:nvPicPr>
          <p:cNvPr id="13" name="図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87246" y="1776463"/>
            <a:ext cx="347512" cy="345099"/>
          </a:xfrm>
          <a:prstGeom prst="rect">
            <a:avLst/>
          </a:prstGeom>
        </p:spPr>
      </p:pic>
      <p:sp>
        <p:nvSpPr>
          <p:cNvPr id="14" name="テキスト ボックス 13"/>
          <p:cNvSpPr txBox="1"/>
          <p:nvPr/>
        </p:nvSpPr>
        <p:spPr>
          <a:xfrm>
            <a:off x="1301460" y="2105978"/>
            <a:ext cx="1519085" cy="307777"/>
          </a:xfrm>
          <a:prstGeom prst="rect">
            <a:avLst/>
          </a:prstGeom>
          <a:noFill/>
        </p:spPr>
        <p:txBody>
          <a:bodyPr wrap="square" rtlCol="0">
            <a:spAutoFit/>
          </a:bodyPr>
          <a:lstStyle/>
          <a:p>
            <a:pPr algn="ctr"/>
            <a:r>
              <a:rPr kumimoji="1" lang="ja-JP" altLang="en-US" sz="1400" dirty="0"/>
              <a:t>水ぬれ禁止</a:t>
            </a:r>
          </a:p>
        </p:txBody>
      </p:sp>
      <p:sp>
        <p:nvSpPr>
          <p:cNvPr id="15" name="テキスト ボックス 14"/>
          <p:cNvSpPr txBox="1"/>
          <p:nvPr/>
        </p:nvSpPr>
        <p:spPr>
          <a:xfrm>
            <a:off x="2388011" y="1871398"/>
            <a:ext cx="9370142" cy="307777"/>
          </a:xfrm>
          <a:prstGeom prst="rect">
            <a:avLst/>
          </a:prstGeom>
          <a:noFill/>
        </p:spPr>
        <p:txBody>
          <a:bodyPr wrap="square" rtlCol="0">
            <a:spAutoFit/>
          </a:bodyPr>
          <a:lstStyle/>
          <a:p>
            <a:r>
              <a:rPr kumimoji="1" lang="ja-JP" altLang="en-US" sz="1400" dirty="0"/>
              <a:t>■この機器は非防水です、浴室や屋外などの湿気、水気の多い場所での使用はできません。</a:t>
            </a:r>
          </a:p>
        </p:txBody>
      </p:sp>
      <p:sp>
        <p:nvSpPr>
          <p:cNvPr id="16" name="テキスト ボックス 15"/>
          <p:cNvSpPr txBox="1"/>
          <p:nvPr/>
        </p:nvSpPr>
        <p:spPr>
          <a:xfrm>
            <a:off x="3347200" y="2130050"/>
            <a:ext cx="3967315" cy="276999"/>
          </a:xfrm>
          <a:prstGeom prst="rect">
            <a:avLst/>
          </a:prstGeom>
          <a:noFill/>
        </p:spPr>
        <p:txBody>
          <a:bodyPr wrap="square" rtlCol="0">
            <a:spAutoFit/>
          </a:bodyPr>
          <a:lstStyle/>
          <a:p>
            <a:r>
              <a:rPr kumimoji="1" lang="ja-JP" altLang="en-US" sz="1200" dirty="0"/>
              <a:t>◇火災や故障の原因となります。</a:t>
            </a:r>
          </a:p>
        </p:txBody>
      </p:sp>
      <p:pic>
        <p:nvPicPr>
          <p:cNvPr id="17" name="図 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80725" y="2348972"/>
            <a:ext cx="360555" cy="360555"/>
          </a:xfrm>
          <a:prstGeom prst="rect">
            <a:avLst/>
          </a:prstGeom>
        </p:spPr>
      </p:pic>
      <p:sp>
        <p:nvSpPr>
          <p:cNvPr id="18" name="テキスト ボックス 17"/>
          <p:cNvSpPr txBox="1"/>
          <p:nvPr/>
        </p:nvSpPr>
        <p:spPr>
          <a:xfrm>
            <a:off x="2388011" y="2419401"/>
            <a:ext cx="9370142" cy="307777"/>
          </a:xfrm>
          <a:prstGeom prst="rect">
            <a:avLst/>
          </a:prstGeom>
          <a:noFill/>
        </p:spPr>
        <p:txBody>
          <a:bodyPr wrap="square" rtlCol="0">
            <a:spAutoFit/>
          </a:bodyPr>
          <a:lstStyle/>
          <a:p>
            <a:r>
              <a:rPr kumimoji="1" lang="ja-JP" altLang="en-US" sz="1400" dirty="0"/>
              <a:t>■機器をシンナーやベンジン等の揮発性のものでふいたり殺虫剤をかけたりしないでください。</a:t>
            </a:r>
          </a:p>
        </p:txBody>
      </p:sp>
      <p:sp>
        <p:nvSpPr>
          <p:cNvPr id="19" name="テキスト ボックス 18"/>
          <p:cNvSpPr txBox="1"/>
          <p:nvPr/>
        </p:nvSpPr>
        <p:spPr>
          <a:xfrm>
            <a:off x="3347200" y="2670156"/>
            <a:ext cx="3967315" cy="276999"/>
          </a:xfrm>
          <a:prstGeom prst="rect">
            <a:avLst/>
          </a:prstGeom>
          <a:noFill/>
        </p:spPr>
        <p:txBody>
          <a:bodyPr wrap="square" rtlCol="0">
            <a:spAutoFit/>
          </a:bodyPr>
          <a:lstStyle/>
          <a:p>
            <a:r>
              <a:rPr kumimoji="1" lang="ja-JP" altLang="en-US" sz="1200" dirty="0"/>
              <a:t>◇火災や故障・変形や割れの原因となります。</a:t>
            </a:r>
          </a:p>
        </p:txBody>
      </p:sp>
      <p:sp>
        <p:nvSpPr>
          <p:cNvPr id="20" name="テキスト ボックス 19"/>
          <p:cNvSpPr txBox="1"/>
          <p:nvPr/>
        </p:nvSpPr>
        <p:spPr>
          <a:xfrm>
            <a:off x="2388011" y="2906837"/>
            <a:ext cx="9370142" cy="307777"/>
          </a:xfrm>
          <a:prstGeom prst="rect">
            <a:avLst/>
          </a:prstGeom>
          <a:noFill/>
        </p:spPr>
        <p:txBody>
          <a:bodyPr wrap="square" rtlCol="0">
            <a:spAutoFit/>
          </a:bodyPr>
          <a:lstStyle/>
          <a:p>
            <a:r>
              <a:rPr kumimoji="1" lang="ja-JP" altLang="en-US" sz="1400" dirty="0"/>
              <a:t>■放熱穴等、機器の隙間に金属類を差し込まないでください。</a:t>
            </a:r>
          </a:p>
        </p:txBody>
      </p:sp>
      <p:sp>
        <p:nvSpPr>
          <p:cNvPr id="21" name="テキスト ボックス 20"/>
          <p:cNvSpPr txBox="1"/>
          <p:nvPr/>
        </p:nvSpPr>
        <p:spPr>
          <a:xfrm>
            <a:off x="3347200" y="3185586"/>
            <a:ext cx="3967315" cy="276999"/>
          </a:xfrm>
          <a:prstGeom prst="rect">
            <a:avLst/>
          </a:prstGeom>
          <a:noFill/>
        </p:spPr>
        <p:txBody>
          <a:bodyPr wrap="square" rtlCol="0">
            <a:spAutoFit/>
          </a:bodyPr>
          <a:lstStyle/>
          <a:p>
            <a:r>
              <a:rPr kumimoji="1" lang="ja-JP" altLang="en-US" sz="1200" dirty="0"/>
              <a:t>◇火災や故障の原因となります。</a:t>
            </a:r>
          </a:p>
        </p:txBody>
      </p:sp>
      <p:cxnSp>
        <p:nvCxnSpPr>
          <p:cNvPr id="23" name="直線コネクタ 22"/>
          <p:cNvCxnSpPr/>
          <p:nvPr/>
        </p:nvCxnSpPr>
        <p:spPr>
          <a:xfrm>
            <a:off x="565354" y="1634436"/>
            <a:ext cx="10755789" cy="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84388" y="3334532"/>
            <a:ext cx="353229" cy="343485"/>
          </a:xfrm>
          <a:prstGeom prst="rect">
            <a:avLst/>
          </a:prstGeom>
        </p:spPr>
      </p:pic>
      <p:sp>
        <p:nvSpPr>
          <p:cNvPr id="25" name="テキスト ボックス 24"/>
          <p:cNvSpPr txBox="1"/>
          <p:nvPr/>
        </p:nvSpPr>
        <p:spPr>
          <a:xfrm>
            <a:off x="1301460" y="3678017"/>
            <a:ext cx="1519085" cy="307777"/>
          </a:xfrm>
          <a:prstGeom prst="rect">
            <a:avLst/>
          </a:prstGeom>
          <a:noFill/>
        </p:spPr>
        <p:txBody>
          <a:bodyPr wrap="square" rtlCol="0">
            <a:spAutoFit/>
          </a:bodyPr>
          <a:lstStyle/>
          <a:p>
            <a:pPr algn="ctr"/>
            <a:r>
              <a:rPr kumimoji="1" lang="ja-JP" altLang="en-US" sz="1400" dirty="0"/>
              <a:t>分解禁止</a:t>
            </a:r>
          </a:p>
        </p:txBody>
      </p:sp>
      <p:sp>
        <p:nvSpPr>
          <p:cNvPr id="26" name="テキスト ボックス 25"/>
          <p:cNvSpPr txBox="1"/>
          <p:nvPr/>
        </p:nvSpPr>
        <p:spPr>
          <a:xfrm>
            <a:off x="2388011" y="3419043"/>
            <a:ext cx="9370142" cy="307777"/>
          </a:xfrm>
          <a:prstGeom prst="rect">
            <a:avLst/>
          </a:prstGeom>
          <a:noFill/>
        </p:spPr>
        <p:txBody>
          <a:bodyPr wrap="square" rtlCol="0">
            <a:spAutoFit/>
          </a:bodyPr>
          <a:lstStyle/>
          <a:p>
            <a:r>
              <a:rPr kumimoji="1" lang="ja-JP" altLang="en-US" sz="1400" dirty="0"/>
              <a:t>■機器を改造または</a:t>
            </a:r>
            <a:r>
              <a:rPr lang="ja-JP" altLang="en-US" sz="1400" dirty="0"/>
              <a:t>指定の部品以外に変更して</a:t>
            </a:r>
            <a:r>
              <a:rPr kumimoji="1" lang="ja-JP" altLang="en-US" sz="1400" dirty="0"/>
              <a:t>使用しないでください。</a:t>
            </a:r>
          </a:p>
        </p:txBody>
      </p:sp>
      <p:sp>
        <p:nvSpPr>
          <p:cNvPr id="27" name="テキスト ボックス 26"/>
          <p:cNvSpPr txBox="1"/>
          <p:nvPr/>
        </p:nvSpPr>
        <p:spPr>
          <a:xfrm>
            <a:off x="3347200" y="3692209"/>
            <a:ext cx="3967315" cy="276999"/>
          </a:xfrm>
          <a:prstGeom prst="rect">
            <a:avLst/>
          </a:prstGeom>
          <a:noFill/>
        </p:spPr>
        <p:txBody>
          <a:bodyPr wrap="square" rtlCol="0">
            <a:spAutoFit/>
          </a:bodyPr>
          <a:lstStyle/>
          <a:p>
            <a:r>
              <a:rPr kumimoji="1" lang="ja-JP" altLang="en-US" sz="1200" dirty="0"/>
              <a:t>◇レギュレーション失格となります。</a:t>
            </a:r>
          </a:p>
        </p:txBody>
      </p:sp>
      <p:pic>
        <p:nvPicPr>
          <p:cNvPr id="29" name="図 2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69940" y="3983767"/>
            <a:ext cx="382124" cy="335650"/>
          </a:xfrm>
          <a:prstGeom prst="rect">
            <a:avLst/>
          </a:prstGeom>
        </p:spPr>
      </p:pic>
      <p:sp>
        <p:nvSpPr>
          <p:cNvPr id="30" name="テキスト ボックス 29"/>
          <p:cNvSpPr txBox="1"/>
          <p:nvPr/>
        </p:nvSpPr>
        <p:spPr>
          <a:xfrm>
            <a:off x="2388011" y="4057528"/>
            <a:ext cx="9370142" cy="307777"/>
          </a:xfrm>
          <a:prstGeom prst="rect">
            <a:avLst/>
          </a:prstGeom>
          <a:noFill/>
        </p:spPr>
        <p:txBody>
          <a:bodyPr wrap="square" rtlCol="0">
            <a:spAutoFit/>
          </a:bodyPr>
          <a:lstStyle/>
          <a:p>
            <a:r>
              <a:rPr kumimoji="1" lang="ja-JP" altLang="en-US" sz="1400" dirty="0"/>
              <a:t>■機器を布や紙等で覆ったり燃えやすい物を本来より近づけたりしないでください。</a:t>
            </a:r>
          </a:p>
        </p:txBody>
      </p:sp>
      <p:sp>
        <p:nvSpPr>
          <p:cNvPr id="31" name="テキスト ボックス 30"/>
          <p:cNvSpPr txBox="1"/>
          <p:nvPr/>
        </p:nvSpPr>
        <p:spPr>
          <a:xfrm>
            <a:off x="3347200" y="4336277"/>
            <a:ext cx="3967315" cy="276999"/>
          </a:xfrm>
          <a:prstGeom prst="rect">
            <a:avLst/>
          </a:prstGeom>
          <a:noFill/>
        </p:spPr>
        <p:txBody>
          <a:bodyPr wrap="square" rtlCol="0">
            <a:spAutoFit/>
          </a:bodyPr>
          <a:lstStyle/>
          <a:p>
            <a:r>
              <a:rPr kumimoji="1" lang="ja-JP" altLang="en-US" sz="1200" dirty="0"/>
              <a:t>◇火災や故障の原因となります。</a:t>
            </a:r>
          </a:p>
        </p:txBody>
      </p:sp>
      <p:pic>
        <p:nvPicPr>
          <p:cNvPr id="32" name="図 3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872699" y="4560930"/>
            <a:ext cx="376607" cy="376607"/>
          </a:xfrm>
          <a:prstGeom prst="rect">
            <a:avLst/>
          </a:prstGeom>
        </p:spPr>
      </p:pic>
      <p:sp>
        <p:nvSpPr>
          <p:cNvPr id="33" name="テキスト ボックス 32"/>
          <p:cNvSpPr txBox="1"/>
          <p:nvPr/>
        </p:nvSpPr>
        <p:spPr>
          <a:xfrm>
            <a:off x="1301460" y="4937537"/>
            <a:ext cx="1519085" cy="307777"/>
          </a:xfrm>
          <a:prstGeom prst="rect">
            <a:avLst/>
          </a:prstGeom>
          <a:noFill/>
        </p:spPr>
        <p:txBody>
          <a:bodyPr wrap="square" rtlCol="0">
            <a:spAutoFit/>
          </a:bodyPr>
          <a:lstStyle/>
          <a:p>
            <a:pPr algn="ctr"/>
            <a:r>
              <a:rPr kumimoji="1" lang="ja-JP" altLang="en-US" sz="1400" dirty="0"/>
              <a:t>必ず守る</a:t>
            </a:r>
          </a:p>
        </p:txBody>
      </p:sp>
      <p:sp>
        <p:nvSpPr>
          <p:cNvPr id="34" name="テキスト ボックス 33"/>
          <p:cNvSpPr txBox="1"/>
          <p:nvPr/>
        </p:nvSpPr>
        <p:spPr>
          <a:xfrm>
            <a:off x="2388011" y="4645168"/>
            <a:ext cx="9370142" cy="307777"/>
          </a:xfrm>
          <a:prstGeom prst="rect">
            <a:avLst/>
          </a:prstGeom>
          <a:noFill/>
        </p:spPr>
        <p:txBody>
          <a:bodyPr wrap="square" rtlCol="0">
            <a:spAutoFit/>
          </a:bodyPr>
          <a:lstStyle/>
          <a:p>
            <a:r>
              <a:rPr kumimoji="1" lang="ja-JP" altLang="en-US" sz="1400" dirty="0"/>
              <a:t>■煙りや臭い等の異常を感じたら速やかに電池を外して電源を切ってください。</a:t>
            </a:r>
          </a:p>
        </p:txBody>
      </p:sp>
      <p:sp>
        <p:nvSpPr>
          <p:cNvPr id="35" name="テキスト ボックス 34"/>
          <p:cNvSpPr txBox="1"/>
          <p:nvPr/>
        </p:nvSpPr>
        <p:spPr>
          <a:xfrm>
            <a:off x="3347200" y="4914961"/>
            <a:ext cx="3967315" cy="276999"/>
          </a:xfrm>
          <a:prstGeom prst="rect">
            <a:avLst/>
          </a:prstGeom>
          <a:noFill/>
        </p:spPr>
        <p:txBody>
          <a:bodyPr wrap="square" rtlCol="0">
            <a:spAutoFit/>
          </a:bodyPr>
          <a:lstStyle/>
          <a:p>
            <a:r>
              <a:rPr kumimoji="1" lang="ja-JP" altLang="en-US" sz="1200" dirty="0"/>
              <a:t>◇火災や故障の原因となります。</a:t>
            </a:r>
          </a:p>
        </p:txBody>
      </p:sp>
      <p:sp>
        <p:nvSpPr>
          <p:cNvPr id="36" name="テキスト ボックス 35"/>
          <p:cNvSpPr txBox="1"/>
          <p:nvPr/>
        </p:nvSpPr>
        <p:spPr>
          <a:xfrm>
            <a:off x="3934575" y="5155574"/>
            <a:ext cx="4733303" cy="276999"/>
          </a:xfrm>
          <a:prstGeom prst="rect">
            <a:avLst/>
          </a:prstGeom>
          <a:noFill/>
        </p:spPr>
        <p:txBody>
          <a:bodyPr wrap="square" rtlCol="0">
            <a:spAutoFit/>
          </a:bodyPr>
          <a:lstStyle/>
          <a:p>
            <a:r>
              <a:rPr kumimoji="1" lang="en-US" altLang="ja-JP" sz="1200" dirty="0"/>
              <a:t>※</a:t>
            </a:r>
            <a:r>
              <a:rPr kumimoji="1" lang="ja-JP" altLang="en-US" sz="1200" dirty="0"/>
              <a:t>モータ部分が熱くなったら、冷やすために休ませてあげてください。</a:t>
            </a:r>
          </a:p>
        </p:txBody>
      </p:sp>
      <p:pic>
        <p:nvPicPr>
          <p:cNvPr id="37" name="図 3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676001" y="5572407"/>
            <a:ext cx="373562" cy="323618"/>
          </a:xfrm>
          <a:prstGeom prst="rect">
            <a:avLst/>
          </a:prstGeom>
        </p:spPr>
      </p:pic>
      <p:sp>
        <p:nvSpPr>
          <p:cNvPr id="38" name="テキスト ボックス 37"/>
          <p:cNvSpPr txBox="1"/>
          <p:nvPr/>
        </p:nvSpPr>
        <p:spPr>
          <a:xfrm>
            <a:off x="1132315" y="5540361"/>
            <a:ext cx="968477" cy="369332"/>
          </a:xfrm>
          <a:prstGeom prst="rect">
            <a:avLst/>
          </a:prstGeom>
          <a:noFill/>
        </p:spPr>
        <p:txBody>
          <a:bodyPr wrap="square" rtlCol="0">
            <a:spAutoFit/>
          </a:bodyPr>
          <a:lstStyle/>
          <a:p>
            <a:r>
              <a:rPr kumimoji="1" lang="ja-JP" altLang="en-US" dirty="0"/>
              <a:t>注意</a:t>
            </a:r>
          </a:p>
        </p:txBody>
      </p:sp>
      <p:cxnSp>
        <p:nvCxnSpPr>
          <p:cNvPr id="39" name="直線コネクタ 38"/>
          <p:cNvCxnSpPr/>
          <p:nvPr/>
        </p:nvCxnSpPr>
        <p:spPr>
          <a:xfrm>
            <a:off x="454707" y="5499172"/>
            <a:ext cx="10755789"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301460" y="4291544"/>
            <a:ext cx="1519085" cy="307777"/>
          </a:xfrm>
          <a:prstGeom prst="rect">
            <a:avLst/>
          </a:prstGeom>
          <a:noFill/>
        </p:spPr>
        <p:txBody>
          <a:bodyPr wrap="square" rtlCol="0">
            <a:spAutoFit/>
          </a:bodyPr>
          <a:lstStyle/>
          <a:p>
            <a:pPr algn="ctr"/>
            <a:r>
              <a:rPr kumimoji="1" lang="ja-JP" altLang="en-US" sz="1400" dirty="0"/>
              <a:t>注意</a:t>
            </a:r>
          </a:p>
        </p:txBody>
      </p:sp>
      <p:sp>
        <p:nvSpPr>
          <p:cNvPr id="41" name="テキスト ボックス 40"/>
          <p:cNvSpPr txBox="1"/>
          <p:nvPr/>
        </p:nvSpPr>
        <p:spPr>
          <a:xfrm>
            <a:off x="1301460" y="2674112"/>
            <a:ext cx="1519085" cy="307777"/>
          </a:xfrm>
          <a:prstGeom prst="rect">
            <a:avLst/>
          </a:prstGeom>
          <a:noFill/>
        </p:spPr>
        <p:txBody>
          <a:bodyPr wrap="square" rtlCol="0">
            <a:spAutoFit/>
          </a:bodyPr>
          <a:lstStyle/>
          <a:p>
            <a:pPr algn="ctr"/>
            <a:r>
              <a:rPr kumimoji="1" lang="ja-JP" altLang="en-US" sz="1400" dirty="0"/>
              <a:t>禁止</a:t>
            </a:r>
          </a:p>
        </p:txBody>
      </p:sp>
      <p:pic>
        <p:nvPicPr>
          <p:cNvPr id="42" name="図 4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80725" y="5569237"/>
            <a:ext cx="360555" cy="360555"/>
          </a:xfrm>
          <a:prstGeom prst="rect">
            <a:avLst/>
          </a:prstGeom>
        </p:spPr>
      </p:pic>
      <p:sp>
        <p:nvSpPr>
          <p:cNvPr id="43" name="テキスト ボックス 42"/>
          <p:cNvSpPr txBox="1"/>
          <p:nvPr/>
        </p:nvSpPr>
        <p:spPr>
          <a:xfrm>
            <a:off x="2388011" y="5629506"/>
            <a:ext cx="9370142" cy="307777"/>
          </a:xfrm>
          <a:prstGeom prst="rect">
            <a:avLst/>
          </a:prstGeom>
          <a:noFill/>
        </p:spPr>
        <p:txBody>
          <a:bodyPr wrap="square" rtlCol="0">
            <a:spAutoFit/>
          </a:bodyPr>
          <a:lstStyle/>
          <a:p>
            <a:r>
              <a:rPr kumimoji="1" lang="ja-JP" altLang="en-US" sz="1400" dirty="0"/>
              <a:t>■機器を狭い場所で遊ばないでください。</a:t>
            </a:r>
          </a:p>
        </p:txBody>
      </p:sp>
      <p:sp>
        <p:nvSpPr>
          <p:cNvPr id="44" name="テキスト ボックス 43"/>
          <p:cNvSpPr txBox="1"/>
          <p:nvPr/>
        </p:nvSpPr>
        <p:spPr>
          <a:xfrm>
            <a:off x="3347200" y="5880261"/>
            <a:ext cx="3967315" cy="276999"/>
          </a:xfrm>
          <a:prstGeom prst="rect">
            <a:avLst/>
          </a:prstGeom>
          <a:noFill/>
        </p:spPr>
        <p:txBody>
          <a:bodyPr wrap="square" rtlCol="0">
            <a:spAutoFit/>
          </a:bodyPr>
          <a:lstStyle/>
          <a:p>
            <a:r>
              <a:rPr kumimoji="1" lang="ja-JP" altLang="en-US" sz="1200" dirty="0"/>
              <a:t>◇コースは</a:t>
            </a:r>
            <a:r>
              <a:rPr kumimoji="1" lang="en-US" altLang="ja-JP" sz="1200" dirty="0"/>
              <a:t>A2</a:t>
            </a:r>
            <a:r>
              <a:rPr kumimoji="1" lang="ja-JP" altLang="en-US" sz="1200" dirty="0"/>
              <a:t>サイズの水平な場所で使用ください。</a:t>
            </a:r>
          </a:p>
        </p:txBody>
      </p:sp>
      <p:sp>
        <p:nvSpPr>
          <p:cNvPr id="45" name="テキスト ボックス 44"/>
          <p:cNvSpPr txBox="1"/>
          <p:nvPr/>
        </p:nvSpPr>
        <p:spPr>
          <a:xfrm>
            <a:off x="1301460" y="5894377"/>
            <a:ext cx="1519085" cy="307777"/>
          </a:xfrm>
          <a:prstGeom prst="rect">
            <a:avLst/>
          </a:prstGeom>
          <a:noFill/>
        </p:spPr>
        <p:txBody>
          <a:bodyPr wrap="square" rtlCol="0">
            <a:spAutoFit/>
          </a:bodyPr>
          <a:lstStyle/>
          <a:p>
            <a:pPr algn="ctr"/>
            <a:r>
              <a:rPr kumimoji="1" lang="ja-JP" altLang="en-US" sz="1400" dirty="0"/>
              <a:t>禁止</a:t>
            </a:r>
          </a:p>
        </p:txBody>
      </p:sp>
      <p:sp>
        <p:nvSpPr>
          <p:cNvPr id="46" name="テキスト ボックス 45"/>
          <p:cNvSpPr txBox="1"/>
          <p:nvPr/>
        </p:nvSpPr>
        <p:spPr>
          <a:xfrm>
            <a:off x="2388011" y="6118036"/>
            <a:ext cx="9370142" cy="307777"/>
          </a:xfrm>
          <a:prstGeom prst="rect">
            <a:avLst/>
          </a:prstGeom>
          <a:noFill/>
        </p:spPr>
        <p:txBody>
          <a:bodyPr wrap="square" rtlCol="0">
            <a:spAutoFit/>
          </a:bodyPr>
          <a:lstStyle/>
          <a:p>
            <a:r>
              <a:rPr kumimoji="1" lang="ja-JP" altLang="en-US" sz="1400" dirty="0"/>
              <a:t>■タイヤの回転を無理やり止めないでください。</a:t>
            </a:r>
          </a:p>
        </p:txBody>
      </p:sp>
    </p:spTree>
    <p:extLst>
      <p:ext uri="{BB962C8B-B14F-4D97-AF65-F5344CB8AC3E}">
        <p14:creationId xmlns:p14="http://schemas.microsoft.com/office/powerpoint/2010/main" val="1497608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41540" y="224287"/>
            <a:ext cx="8108830" cy="523220"/>
          </a:xfrm>
          <a:prstGeom prst="rect">
            <a:avLst/>
          </a:prstGeom>
          <a:noFill/>
        </p:spPr>
        <p:txBody>
          <a:bodyPr wrap="square" rtlCol="0">
            <a:spAutoFit/>
          </a:bodyPr>
          <a:lstStyle/>
          <a:p>
            <a:r>
              <a:rPr kumimoji="1" lang="ja-JP" altLang="en-US" sz="2800" dirty="0"/>
              <a:t>送付部品</a:t>
            </a:r>
          </a:p>
        </p:txBody>
      </p:sp>
      <p:sp>
        <p:nvSpPr>
          <p:cNvPr id="7" name="テキスト ボックス 6"/>
          <p:cNvSpPr txBox="1"/>
          <p:nvPr/>
        </p:nvSpPr>
        <p:spPr>
          <a:xfrm>
            <a:off x="479502" y="792015"/>
            <a:ext cx="3270501" cy="369332"/>
          </a:xfrm>
          <a:prstGeom prst="rect">
            <a:avLst/>
          </a:prstGeom>
          <a:noFill/>
        </p:spPr>
        <p:txBody>
          <a:bodyPr wrap="square" rtlCol="0">
            <a:spAutoFit/>
          </a:bodyPr>
          <a:lstStyle/>
          <a:p>
            <a:r>
              <a:rPr kumimoji="1" lang="ja-JP" altLang="en-US" dirty="0"/>
              <a:t>最初にご確認ください</a:t>
            </a:r>
          </a:p>
        </p:txBody>
      </p:sp>
      <p:sp>
        <p:nvSpPr>
          <p:cNvPr id="8" name="テキスト ボックス 7"/>
          <p:cNvSpPr txBox="1"/>
          <p:nvPr/>
        </p:nvSpPr>
        <p:spPr>
          <a:xfrm>
            <a:off x="274546" y="1198101"/>
            <a:ext cx="5227607" cy="369332"/>
          </a:xfrm>
          <a:prstGeom prst="rect">
            <a:avLst/>
          </a:prstGeom>
          <a:noFill/>
        </p:spPr>
        <p:txBody>
          <a:bodyPr wrap="square" rtlCol="0">
            <a:spAutoFit/>
          </a:bodyPr>
          <a:lstStyle/>
          <a:p>
            <a:r>
              <a:rPr kumimoji="1" lang="ja-JP" altLang="en-US" dirty="0"/>
              <a:t>①　本体（電子部品実装済み基板）</a:t>
            </a:r>
            <a:r>
              <a:rPr lang="ja-JP" altLang="en-US" dirty="0"/>
              <a:t>：１枚</a:t>
            </a:r>
            <a:endParaRPr kumimoji="1" lang="ja-JP" altLang="en-US" dirty="0"/>
          </a:p>
        </p:txBody>
      </p:sp>
      <p:sp>
        <p:nvSpPr>
          <p:cNvPr id="9" name="テキスト ボックス 8"/>
          <p:cNvSpPr txBox="1"/>
          <p:nvPr/>
        </p:nvSpPr>
        <p:spPr>
          <a:xfrm>
            <a:off x="274546" y="3482958"/>
            <a:ext cx="4140676" cy="369332"/>
          </a:xfrm>
          <a:prstGeom prst="rect">
            <a:avLst/>
          </a:prstGeom>
          <a:noFill/>
        </p:spPr>
        <p:txBody>
          <a:bodyPr wrap="square" rtlCol="0">
            <a:spAutoFit/>
          </a:bodyPr>
          <a:lstStyle/>
          <a:p>
            <a:r>
              <a:rPr kumimoji="1" lang="ja-JP" altLang="en-US" dirty="0"/>
              <a:t>②　マイコン（</a:t>
            </a:r>
            <a:r>
              <a:rPr kumimoji="1" lang="en-US" altLang="ja-JP" dirty="0"/>
              <a:t>Arduino Nano</a:t>
            </a:r>
            <a:r>
              <a:rPr kumimoji="1" lang="ja-JP" altLang="en-US" dirty="0"/>
              <a:t>）</a:t>
            </a:r>
            <a:r>
              <a:rPr lang="ja-JP" altLang="en-US" dirty="0"/>
              <a:t>：</a:t>
            </a:r>
            <a:r>
              <a:rPr kumimoji="1" lang="ja-JP" altLang="en-US" dirty="0"/>
              <a:t>１個</a:t>
            </a:r>
          </a:p>
        </p:txBody>
      </p:sp>
      <p:sp>
        <p:nvSpPr>
          <p:cNvPr id="13" name="テキスト ボックス 12"/>
          <p:cNvSpPr txBox="1"/>
          <p:nvPr/>
        </p:nvSpPr>
        <p:spPr>
          <a:xfrm>
            <a:off x="2541906" y="3793158"/>
            <a:ext cx="2662688" cy="369332"/>
          </a:xfrm>
          <a:prstGeom prst="rect">
            <a:avLst/>
          </a:prstGeom>
          <a:noFill/>
        </p:spPr>
        <p:txBody>
          <a:bodyPr wrap="square" rtlCol="0">
            <a:spAutoFit/>
          </a:bodyPr>
          <a:lstStyle/>
          <a:p>
            <a:r>
              <a:rPr lang="ja-JP" altLang="en-US" dirty="0"/>
              <a:t>③</a:t>
            </a:r>
            <a:r>
              <a:rPr kumimoji="1" lang="ja-JP" altLang="en-US" dirty="0"/>
              <a:t>　液晶（</a:t>
            </a:r>
            <a:r>
              <a:rPr kumimoji="1" lang="en-US" altLang="ja-JP" dirty="0"/>
              <a:t>OLED</a:t>
            </a:r>
            <a:r>
              <a:rPr kumimoji="1" lang="ja-JP" altLang="en-US" dirty="0"/>
              <a:t>）：１個</a:t>
            </a:r>
          </a:p>
        </p:txBody>
      </p:sp>
      <p:sp>
        <p:nvSpPr>
          <p:cNvPr id="17" name="テキスト ボックス 16"/>
          <p:cNvSpPr txBox="1"/>
          <p:nvPr/>
        </p:nvSpPr>
        <p:spPr>
          <a:xfrm>
            <a:off x="274546" y="4911143"/>
            <a:ext cx="2884099" cy="369332"/>
          </a:xfrm>
          <a:prstGeom prst="rect">
            <a:avLst/>
          </a:prstGeom>
          <a:noFill/>
        </p:spPr>
        <p:txBody>
          <a:bodyPr wrap="square" rtlCol="0">
            <a:spAutoFit/>
          </a:bodyPr>
          <a:lstStyle/>
          <a:p>
            <a:r>
              <a:rPr kumimoji="1" lang="ja-JP" altLang="en-US" dirty="0"/>
              <a:t>④　ギヤ</a:t>
            </a:r>
            <a:r>
              <a:rPr lang="ja-JP" altLang="en-US" dirty="0"/>
              <a:t>モータ：２個</a:t>
            </a:r>
            <a:endParaRPr kumimoji="1" lang="ja-JP" altLang="en-US" dirty="0"/>
          </a:p>
        </p:txBody>
      </p:sp>
      <p:sp>
        <p:nvSpPr>
          <p:cNvPr id="19" name="テキスト ボックス 18"/>
          <p:cNvSpPr txBox="1"/>
          <p:nvPr/>
        </p:nvSpPr>
        <p:spPr>
          <a:xfrm>
            <a:off x="2541906" y="5027827"/>
            <a:ext cx="3409519" cy="369332"/>
          </a:xfrm>
          <a:prstGeom prst="rect">
            <a:avLst/>
          </a:prstGeom>
          <a:noFill/>
        </p:spPr>
        <p:txBody>
          <a:bodyPr wrap="square" rtlCol="0">
            <a:spAutoFit/>
          </a:bodyPr>
          <a:lstStyle/>
          <a:p>
            <a:r>
              <a:rPr kumimoji="1" lang="ja-JP" altLang="en-US" dirty="0"/>
              <a:t>⑤　タイヤ（ネジ付き）</a:t>
            </a:r>
            <a:r>
              <a:rPr lang="ja-JP" altLang="en-US" dirty="0"/>
              <a:t>：２セット</a:t>
            </a:r>
            <a:endParaRPr kumimoji="1" lang="ja-JP" altLang="en-US" dirty="0"/>
          </a:p>
        </p:txBody>
      </p:sp>
      <p:sp>
        <p:nvSpPr>
          <p:cNvPr id="21" name="テキスト ボックス 20"/>
          <p:cNvSpPr txBox="1"/>
          <p:nvPr/>
        </p:nvSpPr>
        <p:spPr>
          <a:xfrm>
            <a:off x="5414390" y="69637"/>
            <a:ext cx="3919967" cy="369332"/>
          </a:xfrm>
          <a:prstGeom prst="rect">
            <a:avLst/>
          </a:prstGeom>
          <a:noFill/>
        </p:spPr>
        <p:txBody>
          <a:bodyPr wrap="square" rtlCol="0">
            <a:spAutoFit/>
          </a:bodyPr>
          <a:lstStyle/>
          <a:p>
            <a:r>
              <a:rPr kumimoji="1" lang="ja-JP" altLang="en-US" dirty="0"/>
              <a:t>⑥　動作確認用電池（９</a:t>
            </a:r>
            <a:r>
              <a:rPr kumimoji="1" lang="en-US" altLang="ja-JP" dirty="0"/>
              <a:t>V</a:t>
            </a:r>
            <a:r>
              <a:rPr kumimoji="1" lang="ja-JP" altLang="en-US" dirty="0"/>
              <a:t>）</a:t>
            </a:r>
            <a:r>
              <a:rPr lang="ja-JP" altLang="en-US" dirty="0"/>
              <a:t>：１個</a:t>
            </a:r>
            <a:endParaRPr kumimoji="1" lang="ja-JP" altLang="en-US" dirty="0"/>
          </a:p>
        </p:txBody>
      </p:sp>
      <p:pic>
        <p:nvPicPr>
          <p:cNvPr id="22" name="図 2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32542" y="522613"/>
            <a:ext cx="1998227" cy="1158361"/>
          </a:xfrm>
          <a:prstGeom prst="rect">
            <a:avLst/>
          </a:prstGeom>
        </p:spPr>
      </p:pic>
      <p:sp>
        <p:nvSpPr>
          <p:cNvPr id="24" name="テキスト ボックス 23"/>
          <p:cNvSpPr txBox="1"/>
          <p:nvPr/>
        </p:nvSpPr>
        <p:spPr>
          <a:xfrm>
            <a:off x="8074458" y="385316"/>
            <a:ext cx="3919967" cy="369332"/>
          </a:xfrm>
          <a:prstGeom prst="rect">
            <a:avLst/>
          </a:prstGeom>
          <a:noFill/>
        </p:spPr>
        <p:txBody>
          <a:bodyPr wrap="square" rtlCol="0">
            <a:spAutoFit/>
          </a:bodyPr>
          <a:lstStyle/>
          <a:p>
            <a:r>
              <a:rPr kumimoji="1" lang="ja-JP" altLang="en-US" dirty="0"/>
              <a:t>⑦　バッテリスナップ</a:t>
            </a:r>
            <a:r>
              <a:rPr lang="ja-JP" altLang="en-US" dirty="0"/>
              <a:t>：１個</a:t>
            </a:r>
            <a:endParaRPr kumimoji="1" lang="ja-JP" altLang="en-US" dirty="0"/>
          </a:p>
        </p:txBody>
      </p:sp>
      <p:sp>
        <p:nvSpPr>
          <p:cNvPr id="26" name="テキスト ボックス 25"/>
          <p:cNvSpPr txBox="1"/>
          <p:nvPr/>
        </p:nvSpPr>
        <p:spPr>
          <a:xfrm>
            <a:off x="5414390" y="1735341"/>
            <a:ext cx="4874876" cy="369332"/>
          </a:xfrm>
          <a:prstGeom prst="rect">
            <a:avLst/>
          </a:prstGeom>
          <a:noFill/>
        </p:spPr>
        <p:txBody>
          <a:bodyPr wrap="square" rtlCol="0">
            <a:spAutoFit/>
          </a:bodyPr>
          <a:lstStyle/>
          <a:p>
            <a:r>
              <a:rPr kumimoji="1" lang="ja-JP" altLang="en-US" dirty="0"/>
              <a:t>⑧　モータホルダ左右（ネジ付き）</a:t>
            </a:r>
            <a:r>
              <a:rPr lang="ja-JP" altLang="en-US" dirty="0"/>
              <a:t>：各１個</a:t>
            </a:r>
            <a:endParaRPr kumimoji="1" lang="ja-JP" altLang="en-US" dirty="0"/>
          </a:p>
        </p:txBody>
      </p:sp>
      <p:sp>
        <p:nvSpPr>
          <p:cNvPr id="28" name="テキスト ボックス 27"/>
          <p:cNvSpPr txBox="1"/>
          <p:nvPr/>
        </p:nvSpPr>
        <p:spPr>
          <a:xfrm>
            <a:off x="8074458" y="2138904"/>
            <a:ext cx="3919967" cy="369332"/>
          </a:xfrm>
          <a:prstGeom prst="rect">
            <a:avLst/>
          </a:prstGeom>
          <a:noFill/>
        </p:spPr>
        <p:txBody>
          <a:bodyPr wrap="square" rtlCol="0">
            <a:spAutoFit/>
          </a:bodyPr>
          <a:lstStyle/>
          <a:p>
            <a:r>
              <a:rPr lang="ja-JP" altLang="en-US" dirty="0"/>
              <a:t>⑨</a:t>
            </a:r>
            <a:r>
              <a:rPr kumimoji="1" lang="ja-JP" altLang="en-US" dirty="0"/>
              <a:t>　機体の足（ネジ付き）</a:t>
            </a:r>
            <a:r>
              <a:rPr lang="ja-JP" altLang="en-US" dirty="0"/>
              <a:t>：１個</a:t>
            </a:r>
            <a:endParaRPr kumimoji="1" lang="ja-JP" altLang="en-US" dirty="0"/>
          </a:p>
        </p:txBody>
      </p:sp>
      <p:sp>
        <p:nvSpPr>
          <p:cNvPr id="31" name="テキスト ボックス 30"/>
          <p:cNvSpPr txBox="1"/>
          <p:nvPr/>
        </p:nvSpPr>
        <p:spPr>
          <a:xfrm>
            <a:off x="5419394" y="3725525"/>
            <a:ext cx="4389316" cy="369332"/>
          </a:xfrm>
          <a:prstGeom prst="rect">
            <a:avLst/>
          </a:prstGeom>
          <a:noFill/>
        </p:spPr>
        <p:txBody>
          <a:bodyPr wrap="square" rtlCol="0">
            <a:spAutoFit/>
          </a:bodyPr>
          <a:lstStyle/>
          <a:p>
            <a:r>
              <a:rPr kumimoji="1" lang="ja-JP" altLang="en-US" dirty="0"/>
              <a:t>⑩　両面テープ（電池貼り付け用）</a:t>
            </a:r>
            <a:r>
              <a:rPr lang="ja-JP" altLang="en-US" dirty="0"/>
              <a:t>：適量</a:t>
            </a:r>
            <a:endParaRPr kumimoji="1" lang="ja-JP" altLang="en-US" dirty="0"/>
          </a:p>
        </p:txBody>
      </p:sp>
      <p:sp>
        <p:nvSpPr>
          <p:cNvPr id="29" name="テキスト ボックス 28"/>
          <p:cNvSpPr txBox="1"/>
          <p:nvPr/>
        </p:nvSpPr>
        <p:spPr>
          <a:xfrm>
            <a:off x="5414563" y="5493476"/>
            <a:ext cx="6370377" cy="369332"/>
          </a:xfrm>
          <a:prstGeom prst="rect">
            <a:avLst/>
          </a:prstGeom>
          <a:noFill/>
        </p:spPr>
        <p:txBody>
          <a:bodyPr wrap="square" rtlCol="0">
            <a:spAutoFit/>
          </a:bodyPr>
          <a:lstStyle/>
          <a:p>
            <a:r>
              <a:rPr kumimoji="1" lang="ja-JP" altLang="en-US" dirty="0"/>
              <a:t>⑫　</a:t>
            </a:r>
            <a:r>
              <a:rPr lang="ja-JP" altLang="en-US" dirty="0"/>
              <a:t>プログラム書き込み用</a:t>
            </a:r>
            <a:r>
              <a:rPr lang="en-US" altLang="ja-JP" dirty="0"/>
              <a:t>USB</a:t>
            </a:r>
            <a:r>
              <a:rPr lang="ja-JP" altLang="en-US" dirty="0"/>
              <a:t>ケーブル： </a:t>
            </a:r>
            <a:r>
              <a:rPr kumimoji="1" lang="ja-JP" altLang="en-US" dirty="0"/>
              <a:t>１本</a:t>
            </a:r>
          </a:p>
        </p:txBody>
      </p:sp>
      <p:pic>
        <p:nvPicPr>
          <p:cNvPr id="3" name="図 2"/>
          <p:cNvPicPr>
            <a:picLocks noChangeAspect="1"/>
          </p:cNvPicPr>
          <p:nvPr/>
        </p:nvPicPr>
        <p:blipFill>
          <a:blip r:embed="rId3"/>
          <a:stretch>
            <a:fillRect/>
          </a:stretch>
        </p:blipFill>
        <p:spPr>
          <a:xfrm>
            <a:off x="375988" y="1530091"/>
            <a:ext cx="3829827" cy="1952867"/>
          </a:xfrm>
          <a:prstGeom prst="rect">
            <a:avLst/>
          </a:prstGeom>
        </p:spPr>
      </p:pic>
      <p:pic>
        <p:nvPicPr>
          <p:cNvPr id="4" name="図 3"/>
          <p:cNvPicPr>
            <a:picLocks noChangeAspect="1"/>
          </p:cNvPicPr>
          <p:nvPr/>
        </p:nvPicPr>
        <p:blipFill>
          <a:blip r:embed="rId4"/>
          <a:stretch>
            <a:fillRect/>
          </a:stretch>
        </p:blipFill>
        <p:spPr>
          <a:xfrm>
            <a:off x="441853" y="3872497"/>
            <a:ext cx="2022113" cy="865207"/>
          </a:xfrm>
          <a:prstGeom prst="rect">
            <a:avLst/>
          </a:prstGeom>
        </p:spPr>
      </p:pic>
      <p:pic>
        <p:nvPicPr>
          <p:cNvPr id="6" name="図 5"/>
          <p:cNvPicPr>
            <a:picLocks noChangeAspect="1"/>
          </p:cNvPicPr>
          <p:nvPr/>
        </p:nvPicPr>
        <p:blipFill>
          <a:blip r:embed="rId5"/>
          <a:stretch>
            <a:fillRect/>
          </a:stretch>
        </p:blipFill>
        <p:spPr>
          <a:xfrm>
            <a:off x="2998134" y="4212426"/>
            <a:ext cx="1750231" cy="692576"/>
          </a:xfrm>
          <a:prstGeom prst="rect">
            <a:avLst/>
          </a:prstGeom>
        </p:spPr>
      </p:pic>
      <p:pic>
        <p:nvPicPr>
          <p:cNvPr id="15" name="図 14"/>
          <p:cNvPicPr>
            <a:picLocks noChangeAspect="1"/>
          </p:cNvPicPr>
          <p:nvPr/>
        </p:nvPicPr>
        <p:blipFill>
          <a:blip r:embed="rId6"/>
          <a:stretch>
            <a:fillRect/>
          </a:stretch>
        </p:blipFill>
        <p:spPr>
          <a:xfrm>
            <a:off x="575007" y="5291520"/>
            <a:ext cx="1263020" cy="1248376"/>
          </a:xfrm>
          <a:prstGeom prst="rect">
            <a:avLst/>
          </a:prstGeom>
        </p:spPr>
      </p:pic>
      <p:pic>
        <p:nvPicPr>
          <p:cNvPr id="16" name="図 15"/>
          <p:cNvPicPr>
            <a:picLocks noChangeAspect="1"/>
          </p:cNvPicPr>
          <p:nvPr/>
        </p:nvPicPr>
        <p:blipFill>
          <a:blip r:embed="rId7"/>
          <a:stretch>
            <a:fillRect/>
          </a:stretch>
        </p:blipFill>
        <p:spPr>
          <a:xfrm>
            <a:off x="2998134" y="5422675"/>
            <a:ext cx="1390460" cy="1334468"/>
          </a:xfrm>
          <a:prstGeom prst="rect">
            <a:avLst/>
          </a:prstGeom>
        </p:spPr>
      </p:pic>
      <p:pic>
        <p:nvPicPr>
          <p:cNvPr id="20" name="図 19"/>
          <p:cNvPicPr>
            <a:picLocks noChangeAspect="1"/>
          </p:cNvPicPr>
          <p:nvPr/>
        </p:nvPicPr>
        <p:blipFill>
          <a:blip r:embed="rId8"/>
          <a:stretch>
            <a:fillRect/>
          </a:stretch>
        </p:blipFill>
        <p:spPr>
          <a:xfrm>
            <a:off x="8298782" y="708871"/>
            <a:ext cx="912993" cy="909865"/>
          </a:xfrm>
          <a:prstGeom prst="rect">
            <a:avLst/>
          </a:prstGeom>
        </p:spPr>
      </p:pic>
      <p:pic>
        <p:nvPicPr>
          <p:cNvPr id="30" name="図 29"/>
          <p:cNvPicPr>
            <a:picLocks noChangeAspect="1"/>
          </p:cNvPicPr>
          <p:nvPr/>
        </p:nvPicPr>
        <p:blipFill>
          <a:blip r:embed="rId9"/>
          <a:stretch>
            <a:fillRect/>
          </a:stretch>
        </p:blipFill>
        <p:spPr>
          <a:xfrm rot="5400000">
            <a:off x="5693878" y="1983394"/>
            <a:ext cx="1573338" cy="1787654"/>
          </a:xfrm>
          <a:prstGeom prst="rect">
            <a:avLst/>
          </a:prstGeom>
        </p:spPr>
      </p:pic>
      <p:pic>
        <p:nvPicPr>
          <p:cNvPr id="32" name="図 31"/>
          <p:cNvPicPr>
            <a:picLocks noChangeAspect="1"/>
          </p:cNvPicPr>
          <p:nvPr/>
        </p:nvPicPr>
        <p:blipFill>
          <a:blip r:embed="rId10"/>
          <a:stretch>
            <a:fillRect/>
          </a:stretch>
        </p:blipFill>
        <p:spPr>
          <a:xfrm>
            <a:off x="8298782" y="2618174"/>
            <a:ext cx="1390462" cy="976844"/>
          </a:xfrm>
          <a:prstGeom prst="rect">
            <a:avLst/>
          </a:prstGeom>
        </p:spPr>
      </p:pic>
      <p:pic>
        <p:nvPicPr>
          <p:cNvPr id="33" name="図 32"/>
          <p:cNvPicPr>
            <a:picLocks noChangeAspect="1"/>
          </p:cNvPicPr>
          <p:nvPr/>
        </p:nvPicPr>
        <p:blipFill>
          <a:blip r:embed="rId11"/>
          <a:stretch>
            <a:fillRect/>
          </a:stretch>
        </p:blipFill>
        <p:spPr>
          <a:xfrm>
            <a:off x="5818383" y="4081104"/>
            <a:ext cx="1081175" cy="1249095"/>
          </a:xfrm>
          <a:prstGeom prst="rect">
            <a:avLst/>
          </a:prstGeom>
        </p:spPr>
      </p:pic>
      <p:pic>
        <p:nvPicPr>
          <p:cNvPr id="35" name="図 34"/>
          <p:cNvPicPr>
            <a:picLocks noChangeAspect="1"/>
          </p:cNvPicPr>
          <p:nvPr/>
        </p:nvPicPr>
        <p:blipFill>
          <a:blip r:embed="rId12"/>
          <a:stretch>
            <a:fillRect/>
          </a:stretch>
        </p:blipFill>
        <p:spPr>
          <a:xfrm rot="5400000">
            <a:off x="8823161" y="4630103"/>
            <a:ext cx="533165" cy="1077879"/>
          </a:xfrm>
          <a:prstGeom prst="rect">
            <a:avLst/>
          </a:prstGeom>
        </p:spPr>
      </p:pic>
      <p:sp>
        <p:nvSpPr>
          <p:cNvPr id="36" name="テキスト ボックス 35"/>
          <p:cNvSpPr txBox="1"/>
          <p:nvPr/>
        </p:nvSpPr>
        <p:spPr>
          <a:xfrm>
            <a:off x="8071838" y="4504981"/>
            <a:ext cx="5227607" cy="369332"/>
          </a:xfrm>
          <a:prstGeom prst="rect">
            <a:avLst/>
          </a:prstGeom>
          <a:noFill/>
        </p:spPr>
        <p:txBody>
          <a:bodyPr wrap="square" rtlCol="0">
            <a:spAutoFit/>
          </a:bodyPr>
          <a:lstStyle/>
          <a:p>
            <a:r>
              <a:rPr kumimoji="1" lang="ja-JP" altLang="en-US" dirty="0"/>
              <a:t>⑪　６角レンチ</a:t>
            </a:r>
            <a:r>
              <a:rPr lang="ja-JP" altLang="en-US" dirty="0"/>
              <a:t> ： </a:t>
            </a:r>
            <a:r>
              <a:rPr kumimoji="1" lang="ja-JP" altLang="en-US" dirty="0"/>
              <a:t>１本</a:t>
            </a:r>
          </a:p>
        </p:txBody>
      </p:sp>
      <p:pic>
        <p:nvPicPr>
          <p:cNvPr id="37" name="図 36"/>
          <p:cNvPicPr>
            <a:picLocks noChangeAspect="1"/>
          </p:cNvPicPr>
          <p:nvPr/>
        </p:nvPicPr>
        <p:blipFill>
          <a:blip r:embed="rId13"/>
          <a:stretch>
            <a:fillRect/>
          </a:stretch>
        </p:blipFill>
        <p:spPr>
          <a:xfrm>
            <a:off x="5737592" y="5862808"/>
            <a:ext cx="1056497" cy="786364"/>
          </a:xfrm>
          <a:prstGeom prst="rect">
            <a:avLst/>
          </a:prstGeom>
        </p:spPr>
      </p:pic>
      <p:sp>
        <p:nvSpPr>
          <p:cNvPr id="38" name="テキスト ボックス 37"/>
          <p:cNvSpPr txBox="1"/>
          <p:nvPr/>
        </p:nvSpPr>
        <p:spPr>
          <a:xfrm>
            <a:off x="6918750" y="5956308"/>
            <a:ext cx="1681002" cy="369332"/>
          </a:xfrm>
          <a:prstGeom prst="rect">
            <a:avLst/>
          </a:prstGeom>
          <a:noFill/>
        </p:spPr>
        <p:txBody>
          <a:bodyPr wrap="square" rtlCol="0">
            <a:spAutoFit/>
          </a:bodyPr>
          <a:lstStyle/>
          <a:p>
            <a:r>
              <a:rPr lang="en-US" altLang="ja-JP" dirty="0" err="1"/>
              <a:t>miniB</a:t>
            </a:r>
            <a:r>
              <a:rPr lang="ja-JP" altLang="en-US" dirty="0"/>
              <a:t>オス</a:t>
            </a:r>
            <a:endParaRPr kumimoji="1" lang="ja-JP" altLang="en-US" dirty="0"/>
          </a:p>
        </p:txBody>
      </p:sp>
    </p:spTree>
    <p:extLst>
      <p:ext uri="{BB962C8B-B14F-4D97-AF65-F5344CB8AC3E}">
        <p14:creationId xmlns:p14="http://schemas.microsoft.com/office/powerpoint/2010/main" val="2446469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108138" y="1740841"/>
            <a:ext cx="3667062" cy="2019059"/>
          </a:xfrm>
          <a:prstGeom prst="rect">
            <a:avLst/>
          </a:prstGeom>
        </p:spPr>
      </p:pic>
      <p:sp>
        <p:nvSpPr>
          <p:cNvPr id="5" name="テキスト ボックス 4"/>
          <p:cNvSpPr txBox="1"/>
          <p:nvPr/>
        </p:nvSpPr>
        <p:spPr>
          <a:xfrm>
            <a:off x="241540" y="224287"/>
            <a:ext cx="4533660" cy="523220"/>
          </a:xfrm>
          <a:prstGeom prst="rect">
            <a:avLst/>
          </a:prstGeom>
          <a:noFill/>
        </p:spPr>
        <p:txBody>
          <a:bodyPr wrap="square" rtlCol="0">
            <a:spAutoFit/>
          </a:bodyPr>
          <a:lstStyle/>
          <a:p>
            <a:r>
              <a:rPr kumimoji="1" lang="ja-JP" altLang="en-US" sz="2800" dirty="0"/>
              <a:t>準備物</a:t>
            </a:r>
          </a:p>
        </p:txBody>
      </p:sp>
      <p:sp>
        <p:nvSpPr>
          <p:cNvPr id="7" name="テキスト ボックス 6"/>
          <p:cNvSpPr txBox="1"/>
          <p:nvPr/>
        </p:nvSpPr>
        <p:spPr>
          <a:xfrm>
            <a:off x="604947" y="795293"/>
            <a:ext cx="3062115" cy="369332"/>
          </a:xfrm>
          <a:prstGeom prst="rect">
            <a:avLst/>
          </a:prstGeom>
          <a:noFill/>
        </p:spPr>
        <p:txBody>
          <a:bodyPr wrap="square" rtlCol="0">
            <a:spAutoFit/>
          </a:bodyPr>
          <a:lstStyle/>
          <a:p>
            <a:r>
              <a:rPr kumimoji="1" lang="ja-JP" altLang="en-US" dirty="0"/>
              <a:t>各自ご用意お願いします</a:t>
            </a:r>
          </a:p>
        </p:txBody>
      </p:sp>
      <p:sp>
        <p:nvSpPr>
          <p:cNvPr id="9" name="テキスト ボックス 8"/>
          <p:cNvSpPr txBox="1"/>
          <p:nvPr/>
        </p:nvSpPr>
        <p:spPr>
          <a:xfrm>
            <a:off x="1006715" y="1391328"/>
            <a:ext cx="4140676" cy="369332"/>
          </a:xfrm>
          <a:prstGeom prst="rect">
            <a:avLst/>
          </a:prstGeom>
          <a:noFill/>
        </p:spPr>
        <p:txBody>
          <a:bodyPr wrap="square" rtlCol="0">
            <a:spAutoFit/>
          </a:bodyPr>
          <a:lstStyle/>
          <a:p>
            <a:r>
              <a:rPr kumimoji="1" lang="ja-JP" altLang="en-US" dirty="0"/>
              <a:t>①　組み立て工具</a:t>
            </a:r>
          </a:p>
        </p:txBody>
      </p:sp>
      <p:sp>
        <p:nvSpPr>
          <p:cNvPr id="16" name="テキスト ボックス 15"/>
          <p:cNvSpPr txBox="1"/>
          <p:nvPr/>
        </p:nvSpPr>
        <p:spPr>
          <a:xfrm>
            <a:off x="2101168" y="1925507"/>
            <a:ext cx="1681002" cy="369332"/>
          </a:xfrm>
          <a:prstGeom prst="rect">
            <a:avLst/>
          </a:prstGeom>
          <a:noFill/>
        </p:spPr>
        <p:txBody>
          <a:bodyPr wrap="square" rtlCol="0">
            <a:spAutoFit/>
          </a:bodyPr>
          <a:lstStyle/>
          <a:p>
            <a:r>
              <a:rPr kumimoji="1" lang="ja-JP" altLang="en-US" dirty="0">
                <a:solidFill>
                  <a:srgbClr val="FF0000"/>
                </a:solidFill>
              </a:rPr>
              <a:t>ハサミ</a:t>
            </a:r>
          </a:p>
        </p:txBody>
      </p:sp>
      <p:sp>
        <p:nvSpPr>
          <p:cNvPr id="33" name="テキスト ボックス 32"/>
          <p:cNvSpPr txBox="1"/>
          <p:nvPr/>
        </p:nvSpPr>
        <p:spPr>
          <a:xfrm>
            <a:off x="1396051" y="2771884"/>
            <a:ext cx="1681002" cy="369332"/>
          </a:xfrm>
          <a:prstGeom prst="rect">
            <a:avLst/>
          </a:prstGeom>
          <a:noFill/>
        </p:spPr>
        <p:txBody>
          <a:bodyPr wrap="square" rtlCol="0">
            <a:spAutoFit/>
          </a:bodyPr>
          <a:lstStyle/>
          <a:p>
            <a:r>
              <a:rPr kumimoji="1" lang="ja-JP" altLang="en-US" dirty="0">
                <a:solidFill>
                  <a:srgbClr val="FF0000"/>
                </a:solidFill>
              </a:rPr>
              <a:t>＋ドライバー</a:t>
            </a:r>
          </a:p>
        </p:txBody>
      </p:sp>
      <p:sp>
        <p:nvSpPr>
          <p:cNvPr id="36" name="テキスト ボックス 35"/>
          <p:cNvSpPr txBox="1"/>
          <p:nvPr/>
        </p:nvSpPr>
        <p:spPr>
          <a:xfrm>
            <a:off x="6060481" y="5076641"/>
            <a:ext cx="4140676" cy="369332"/>
          </a:xfrm>
          <a:prstGeom prst="rect">
            <a:avLst/>
          </a:prstGeom>
          <a:noFill/>
        </p:spPr>
        <p:txBody>
          <a:bodyPr wrap="square" rtlCol="0">
            <a:spAutoFit/>
          </a:bodyPr>
          <a:lstStyle/>
          <a:p>
            <a:r>
              <a:rPr kumimoji="1" lang="ja-JP" altLang="en-US" dirty="0"/>
              <a:t>④　</a:t>
            </a:r>
            <a:r>
              <a:rPr kumimoji="1" lang="en-US" altLang="ja-JP" dirty="0"/>
              <a:t>9V</a:t>
            </a:r>
            <a:r>
              <a:rPr kumimoji="1" lang="ja-JP" altLang="en-US" dirty="0"/>
              <a:t>角形電池</a:t>
            </a:r>
          </a:p>
        </p:txBody>
      </p:sp>
      <p:sp>
        <p:nvSpPr>
          <p:cNvPr id="17" name="テキスト ボックス 16"/>
          <p:cNvSpPr txBox="1"/>
          <p:nvPr/>
        </p:nvSpPr>
        <p:spPr>
          <a:xfrm>
            <a:off x="6060481" y="795293"/>
            <a:ext cx="4140676" cy="369332"/>
          </a:xfrm>
          <a:prstGeom prst="rect">
            <a:avLst/>
          </a:prstGeom>
          <a:noFill/>
        </p:spPr>
        <p:txBody>
          <a:bodyPr wrap="square" rtlCol="0">
            <a:spAutoFit/>
          </a:bodyPr>
          <a:lstStyle/>
          <a:p>
            <a:r>
              <a:rPr kumimoji="1" lang="ja-JP" altLang="en-US" dirty="0"/>
              <a:t>②　プログラム作成用</a:t>
            </a:r>
            <a:r>
              <a:rPr kumimoji="1" lang="en-US" altLang="ja-JP" dirty="0"/>
              <a:t>PC</a:t>
            </a:r>
            <a:endParaRPr kumimoji="1" lang="ja-JP" altLang="en-US" dirty="0"/>
          </a:p>
        </p:txBody>
      </p:sp>
      <p:cxnSp>
        <p:nvCxnSpPr>
          <p:cNvPr id="8" name="直線コネクタ 7"/>
          <p:cNvCxnSpPr/>
          <p:nvPr/>
        </p:nvCxnSpPr>
        <p:spPr>
          <a:xfrm>
            <a:off x="5642548" y="747507"/>
            <a:ext cx="0" cy="5974840"/>
          </a:xfrm>
          <a:prstGeom prst="line">
            <a:avLst/>
          </a:prstGeom>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6083300" y="439730"/>
            <a:ext cx="3688786" cy="307777"/>
          </a:xfrm>
          <a:prstGeom prst="rect">
            <a:avLst/>
          </a:prstGeom>
          <a:noFill/>
        </p:spPr>
        <p:txBody>
          <a:bodyPr wrap="square" rtlCol="0">
            <a:spAutoFit/>
          </a:bodyPr>
          <a:lstStyle/>
          <a:p>
            <a:r>
              <a:rPr kumimoji="1" lang="ja-JP" altLang="en-US" sz="1400" dirty="0"/>
              <a:t>機体の組み立てには使用しません</a:t>
            </a:r>
          </a:p>
        </p:txBody>
      </p:sp>
      <p:sp>
        <p:nvSpPr>
          <p:cNvPr id="21" name="テキスト ボックス 20"/>
          <p:cNvSpPr txBox="1"/>
          <p:nvPr/>
        </p:nvSpPr>
        <p:spPr>
          <a:xfrm>
            <a:off x="1210793" y="3827028"/>
            <a:ext cx="4733303" cy="307777"/>
          </a:xfrm>
          <a:prstGeom prst="rect">
            <a:avLst/>
          </a:prstGeom>
          <a:noFill/>
        </p:spPr>
        <p:txBody>
          <a:bodyPr wrap="square" rtlCol="0">
            <a:spAutoFit/>
          </a:bodyPr>
          <a:lstStyle/>
          <a:p>
            <a:r>
              <a:rPr kumimoji="1" lang="en-US" altLang="ja-JP" sz="1400" dirty="0"/>
              <a:t>※100</a:t>
            </a:r>
            <a:r>
              <a:rPr kumimoji="1" lang="ja-JP" altLang="en-US" sz="1400" dirty="0"/>
              <a:t>円ショップで購入できる程度のもので</a:t>
            </a:r>
            <a:r>
              <a:rPr kumimoji="1" lang="en-US" altLang="ja-JP" sz="1400" dirty="0"/>
              <a:t>OK</a:t>
            </a:r>
            <a:endParaRPr kumimoji="1" lang="ja-JP" altLang="en-US" sz="1400" dirty="0"/>
          </a:p>
        </p:txBody>
      </p:sp>
      <p:sp>
        <p:nvSpPr>
          <p:cNvPr id="25" name="テキスト ボックス 24"/>
          <p:cNvSpPr txBox="1"/>
          <p:nvPr/>
        </p:nvSpPr>
        <p:spPr>
          <a:xfrm>
            <a:off x="6439396" y="5445973"/>
            <a:ext cx="4733303" cy="523220"/>
          </a:xfrm>
          <a:prstGeom prst="rect">
            <a:avLst/>
          </a:prstGeom>
          <a:noFill/>
        </p:spPr>
        <p:txBody>
          <a:bodyPr wrap="square" rtlCol="0">
            <a:spAutoFit/>
          </a:bodyPr>
          <a:lstStyle/>
          <a:p>
            <a:r>
              <a:rPr kumimoji="1" lang="en-US" altLang="ja-JP" sz="1400" dirty="0"/>
              <a:t>※</a:t>
            </a:r>
            <a:r>
              <a:rPr lang="ja-JP" altLang="en-US" sz="1400" dirty="0"/>
              <a:t>練習や本専用に事前に買っておきましょう</a:t>
            </a:r>
            <a:endParaRPr lang="en-US" altLang="ja-JP" sz="1400" dirty="0"/>
          </a:p>
          <a:p>
            <a:r>
              <a:rPr lang="ja-JP" altLang="en-US" sz="1400" dirty="0"/>
              <a:t>（速度にもよりますが稼働時間は</a:t>
            </a:r>
            <a:r>
              <a:rPr lang="en-US" altLang="ja-JP" sz="1400" dirty="0"/>
              <a:t>1</a:t>
            </a:r>
            <a:r>
              <a:rPr lang="ja-JP" altLang="en-US" sz="1400" dirty="0"/>
              <a:t>本で</a:t>
            </a:r>
            <a:r>
              <a:rPr lang="en-US" altLang="ja-JP" sz="1400" dirty="0"/>
              <a:t>1</a:t>
            </a:r>
            <a:r>
              <a:rPr lang="ja-JP" altLang="en-US" sz="1400" dirty="0"/>
              <a:t>～</a:t>
            </a:r>
            <a:r>
              <a:rPr lang="en-US" altLang="ja-JP" sz="1400" dirty="0"/>
              <a:t>2</a:t>
            </a:r>
            <a:r>
              <a:rPr lang="ja-JP" altLang="en-US" sz="1400" dirty="0"/>
              <a:t>時間くらいです）</a:t>
            </a:r>
            <a:endParaRPr kumimoji="1" lang="ja-JP" altLang="en-US" sz="1400" dirty="0"/>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300" y="739157"/>
            <a:ext cx="2857500" cy="2857500"/>
          </a:xfrm>
          <a:prstGeom prst="rect">
            <a:avLst/>
          </a:prstGeom>
        </p:spPr>
      </p:pic>
      <p:sp>
        <p:nvSpPr>
          <p:cNvPr id="27" name="テキスト ボックス 26"/>
          <p:cNvSpPr txBox="1"/>
          <p:nvPr/>
        </p:nvSpPr>
        <p:spPr>
          <a:xfrm>
            <a:off x="6083300" y="3404822"/>
            <a:ext cx="4140676" cy="369332"/>
          </a:xfrm>
          <a:prstGeom prst="rect">
            <a:avLst/>
          </a:prstGeom>
          <a:noFill/>
        </p:spPr>
        <p:txBody>
          <a:bodyPr wrap="square" rtlCol="0">
            <a:spAutoFit/>
          </a:bodyPr>
          <a:lstStyle/>
          <a:p>
            <a:r>
              <a:rPr kumimoji="1" lang="ja-JP" altLang="en-US" dirty="0"/>
              <a:t>③　コース作成用のり</a:t>
            </a:r>
          </a:p>
        </p:txBody>
      </p:sp>
      <p:pic>
        <p:nvPicPr>
          <p:cNvPr id="30" name="図 29"/>
          <p:cNvPicPr>
            <a:picLocks noChangeAspect="1"/>
          </p:cNvPicPr>
          <p:nvPr/>
        </p:nvPicPr>
        <p:blipFill>
          <a:blip r:embed="rId4"/>
          <a:stretch>
            <a:fillRect/>
          </a:stretch>
        </p:blipFill>
        <p:spPr>
          <a:xfrm>
            <a:off x="6540853" y="3827028"/>
            <a:ext cx="1202640" cy="951342"/>
          </a:xfrm>
          <a:prstGeom prst="rect">
            <a:avLst/>
          </a:prstGeom>
        </p:spPr>
      </p:pic>
    </p:spTree>
    <p:extLst>
      <p:ext uri="{BB962C8B-B14F-4D97-AF65-F5344CB8AC3E}">
        <p14:creationId xmlns:p14="http://schemas.microsoft.com/office/powerpoint/2010/main" val="3545085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41540" y="224287"/>
            <a:ext cx="4533660" cy="523220"/>
          </a:xfrm>
          <a:prstGeom prst="rect">
            <a:avLst/>
          </a:prstGeom>
          <a:noFill/>
        </p:spPr>
        <p:txBody>
          <a:bodyPr wrap="square" rtlCol="0">
            <a:spAutoFit/>
          </a:bodyPr>
          <a:lstStyle/>
          <a:p>
            <a:r>
              <a:rPr kumimoji="1" lang="ja-JP" altLang="en-US" sz="2800" dirty="0"/>
              <a:t>組み立て完成形</a:t>
            </a:r>
          </a:p>
        </p:txBody>
      </p:sp>
      <p:sp>
        <p:nvSpPr>
          <p:cNvPr id="7" name="テキスト ボックス 6"/>
          <p:cNvSpPr txBox="1"/>
          <p:nvPr/>
        </p:nvSpPr>
        <p:spPr>
          <a:xfrm>
            <a:off x="468429" y="792038"/>
            <a:ext cx="2095186" cy="369332"/>
          </a:xfrm>
          <a:prstGeom prst="rect">
            <a:avLst/>
          </a:prstGeom>
          <a:noFill/>
        </p:spPr>
        <p:txBody>
          <a:bodyPr wrap="square" rtlCol="0">
            <a:spAutoFit/>
          </a:bodyPr>
          <a:lstStyle/>
          <a:p>
            <a:r>
              <a:rPr lang="ja-JP" altLang="en-US" dirty="0"/>
              <a:t>頑張ってください</a:t>
            </a:r>
            <a:endParaRPr kumimoji="1" lang="ja-JP" altLang="en-US" dirty="0"/>
          </a:p>
        </p:txBody>
      </p:sp>
      <p:sp>
        <p:nvSpPr>
          <p:cNvPr id="15" name="テキスト ボックス 14"/>
          <p:cNvSpPr txBox="1"/>
          <p:nvPr/>
        </p:nvSpPr>
        <p:spPr>
          <a:xfrm>
            <a:off x="389866" y="1687282"/>
            <a:ext cx="3632439" cy="646331"/>
          </a:xfrm>
          <a:prstGeom prst="rect">
            <a:avLst/>
          </a:prstGeom>
          <a:noFill/>
        </p:spPr>
        <p:txBody>
          <a:bodyPr wrap="square" rtlCol="0">
            <a:spAutoFit/>
          </a:bodyPr>
          <a:lstStyle/>
          <a:p>
            <a:r>
              <a:rPr kumimoji="1" lang="ja-JP" altLang="en-US" dirty="0">
                <a:solidFill>
                  <a:srgbClr val="FF0000"/>
                </a:solidFill>
              </a:rPr>
              <a:t>組み立て時は</a:t>
            </a:r>
            <a:br>
              <a:rPr kumimoji="1" lang="en-US" altLang="ja-JP" dirty="0">
                <a:solidFill>
                  <a:srgbClr val="FF0000"/>
                </a:solidFill>
              </a:rPr>
            </a:br>
            <a:r>
              <a:rPr kumimoji="1" lang="ja-JP" altLang="en-US" dirty="0">
                <a:solidFill>
                  <a:srgbClr val="FF0000"/>
                </a:solidFill>
              </a:rPr>
              <a:t>電源</a:t>
            </a:r>
            <a:r>
              <a:rPr kumimoji="1" lang="en-US" altLang="ja-JP" dirty="0">
                <a:solidFill>
                  <a:srgbClr val="FF0000"/>
                </a:solidFill>
              </a:rPr>
              <a:t>OFF</a:t>
            </a:r>
            <a:r>
              <a:rPr kumimoji="1" lang="ja-JP" altLang="en-US" dirty="0">
                <a:solidFill>
                  <a:srgbClr val="FF0000"/>
                </a:solidFill>
              </a:rPr>
              <a:t>でお願いします</a:t>
            </a:r>
          </a:p>
        </p:txBody>
      </p:sp>
      <p:pic>
        <p:nvPicPr>
          <p:cNvPr id="17" name="図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33147" y="427877"/>
            <a:ext cx="3588130" cy="2522426"/>
          </a:xfrm>
          <a:prstGeom prst="rect">
            <a:avLst/>
          </a:prstGeom>
        </p:spPr>
      </p:pic>
      <p:sp>
        <p:nvSpPr>
          <p:cNvPr id="18" name="テキスト ボックス 17"/>
          <p:cNvSpPr txBox="1"/>
          <p:nvPr/>
        </p:nvSpPr>
        <p:spPr>
          <a:xfrm>
            <a:off x="5144130" y="272149"/>
            <a:ext cx="1404257" cy="369332"/>
          </a:xfrm>
          <a:prstGeom prst="rect">
            <a:avLst/>
          </a:prstGeom>
          <a:noFill/>
        </p:spPr>
        <p:txBody>
          <a:bodyPr wrap="square" rtlCol="0">
            <a:spAutoFit/>
          </a:bodyPr>
          <a:lstStyle/>
          <a:p>
            <a:r>
              <a:rPr lang="ja-JP" altLang="en-US" dirty="0">
                <a:solidFill>
                  <a:srgbClr val="0070C0"/>
                </a:solidFill>
              </a:rPr>
              <a:t>右輪</a:t>
            </a:r>
            <a:endParaRPr kumimoji="1" lang="ja-JP" altLang="en-US" dirty="0">
              <a:solidFill>
                <a:srgbClr val="0070C0"/>
              </a:solidFill>
            </a:endParaRPr>
          </a:p>
        </p:txBody>
      </p:sp>
      <p:sp>
        <p:nvSpPr>
          <p:cNvPr id="19" name="テキスト ボックス 18"/>
          <p:cNvSpPr txBox="1"/>
          <p:nvPr/>
        </p:nvSpPr>
        <p:spPr>
          <a:xfrm>
            <a:off x="5166269" y="2808045"/>
            <a:ext cx="1404257" cy="369332"/>
          </a:xfrm>
          <a:prstGeom prst="rect">
            <a:avLst/>
          </a:prstGeom>
          <a:noFill/>
        </p:spPr>
        <p:txBody>
          <a:bodyPr wrap="square" rtlCol="0">
            <a:spAutoFit/>
          </a:bodyPr>
          <a:lstStyle/>
          <a:p>
            <a:r>
              <a:rPr lang="ja-JP" altLang="en-US" dirty="0">
                <a:solidFill>
                  <a:srgbClr val="0070C0"/>
                </a:solidFill>
              </a:rPr>
              <a:t>左輪</a:t>
            </a:r>
            <a:endParaRPr kumimoji="1" lang="ja-JP" altLang="en-US" dirty="0">
              <a:solidFill>
                <a:srgbClr val="0070C0"/>
              </a:solidFill>
            </a:endParaRPr>
          </a:p>
        </p:txBody>
      </p:sp>
      <p:sp>
        <p:nvSpPr>
          <p:cNvPr id="20" name="テキスト ボックス 19"/>
          <p:cNvSpPr txBox="1"/>
          <p:nvPr/>
        </p:nvSpPr>
        <p:spPr>
          <a:xfrm>
            <a:off x="3339525" y="286412"/>
            <a:ext cx="1404257" cy="369332"/>
          </a:xfrm>
          <a:prstGeom prst="rect">
            <a:avLst/>
          </a:prstGeom>
          <a:noFill/>
        </p:spPr>
        <p:txBody>
          <a:bodyPr wrap="square" rtlCol="0">
            <a:spAutoFit/>
          </a:bodyPr>
          <a:lstStyle/>
          <a:p>
            <a:r>
              <a:rPr kumimoji="1" lang="ja-JP" altLang="en-US" dirty="0">
                <a:solidFill>
                  <a:srgbClr val="0070C0"/>
                </a:solidFill>
              </a:rPr>
              <a:t>ラインセンサ</a:t>
            </a:r>
          </a:p>
        </p:txBody>
      </p:sp>
      <p:sp>
        <p:nvSpPr>
          <p:cNvPr id="22" name="テキスト ボックス 21"/>
          <p:cNvSpPr txBox="1"/>
          <p:nvPr/>
        </p:nvSpPr>
        <p:spPr>
          <a:xfrm>
            <a:off x="3760829" y="2678548"/>
            <a:ext cx="1404257" cy="369332"/>
          </a:xfrm>
          <a:prstGeom prst="rect">
            <a:avLst/>
          </a:prstGeom>
          <a:noFill/>
        </p:spPr>
        <p:txBody>
          <a:bodyPr wrap="square" rtlCol="0">
            <a:spAutoFit/>
          </a:bodyPr>
          <a:lstStyle/>
          <a:p>
            <a:r>
              <a:rPr kumimoji="1" lang="ja-JP" altLang="en-US" dirty="0">
                <a:solidFill>
                  <a:srgbClr val="0070C0"/>
                </a:solidFill>
              </a:rPr>
              <a:t>液晶（</a:t>
            </a:r>
            <a:r>
              <a:rPr kumimoji="1" lang="en-US" altLang="ja-JP" dirty="0">
                <a:solidFill>
                  <a:srgbClr val="0070C0"/>
                </a:solidFill>
              </a:rPr>
              <a:t>OLED</a:t>
            </a:r>
            <a:r>
              <a:rPr kumimoji="1" lang="ja-JP" altLang="en-US" dirty="0">
                <a:solidFill>
                  <a:srgbClr val="0070C0"/>
                </a:solidFill>
              </a:rPr>
              <a:t>）</a:t>
            </a:r>
          </a:p>
        </p:txBody>
      </p:sp>
      <p:sp>
        <p:nvSpPr>
          <p:cNvPr id="23" name="テキスト ボックス 22"/>
          <p:cNvSpPr txBox="1"/>
          <p:nvPr/>
        </p:nvSpPr>
        <p:spPr>
          <a:xfrm>
            <a:off x="5971263" y="305062"/>
            <a:ext cx="1404257" cy="369332"/>
          </a:xfrm>
          <a:prstGeom prst="rect">
            <a:avLst/>
          </a:prstGeom>
          <a:noFill/>
        </p:spPr>
        <p:txBody>
          <a:bodyPr wrap="square" rtlCol="0">
            <a:spAutoFit/>
          </a:bodyPr>
          <a:lstStyle/>
          <a:p>
            <a:r>
              <a:rPr kumimoji="1" lang="ja-JP" altLang="en-US" dirty="0">
                <a:solidFill>
                  <a:srgbClr val="0070C0"/>
                </a:solidFill>
              </a:rPr>
              <a:t>ギヤモータ</a:t>
            </a:r>
          </a:p>
        </p:txBody>
      </p:sp>
      <p:sp>
        <p:nvSpPr>
          <p:cNvPr id="24" name="テキスト ボックス 23"/>
          <p:cNvSpPr txBox="1"/>
          <p:nvPr/>
        </p:nvSpPr>
        <p:spPr>
          <a:xfrm>
            <a:off x="7445282" y="658885"/>
            <a:ext cx="1964286" cy="646331"/>
          </a:xfrm>
          <a:prstGeom prst="rect">
            <a:avLst/>
          </a:prstGeom>
          <a:noFill/>
        </p:spPr>
        <p:txBody>
          <a:bodyPr wrap="square" rtlCol="0">
            <a:spAutoFit/>
          </a:bodyPr>
          <a:lstStyle/>
          <a:p>
            <a:r>
              <a:rPr kumimoji="1" lang="ja-JP" altLang="en-US" dirty="0">
                <a:solidFill>
                  <a:srgbClr val="0070C0"/>
                </a:solidFill>
              </a:rPr>
              <a:t>マイコン</a:t>
            </a:r>
            <a:br>
              <a:rPr kumimoji="1" lang="en-US" altLang="ja-JP" dirty="0">
                <a:solidFill>
                  <a:srgbClr val="0070C0"/>
                </a:solidFill>
              </a:rPr>
            </a:br>
            <a:r>
              <a:rPr kumimoji="1" lang="ja-JP" altLang="en-US" dirty="0">
                <a:solidFill>
                  <a:srgbClr val="0070C0"/>
                </a:solidFill>
              </a:rPr>
              <a:t>（</a:t>
            </a:r>
            <a:r>
              <a:rPr kumimoji="1" lang="en-US" altLang="ja-JP" dirty="0">
                <a:solidFill>
                  <a:srgbClr val="0070C0"/>
                </a:solidFill>
              </a:rPr>
              <a:t>Arduino Nano</a:t>
            </a:r>
            <a:r>
              <a:rPr kumimoji="1" lang="ja-JP" altLang="en-US" dirty="0">
                <a:solidFill>
                  <a:srgbClr val="0070C0"/>
                </a:solidFill>
              </a:rPr>
              <a:t>）</a:t>
            </a:r>
          </a:p>
        </p:txBody>
      </p:sp>
      <p:cxnSp>
        <p:nvCxnSpPr>
          <p:cNvPr id="25" name="直線矢印コネクタ 24"/>
          <p:cNvCxnSpPr/>
          <p:nvPr/>
        </p:nvCxnSpPr>
        <p:spPr>
          <a:xfrm flipV="1">
            <a:off x="4695785" y="1926395"/>
            <a:ext cx="309876" cy="807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4069858" y="679485"/>
            <a:ext cx="500743" cy="460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4069858" y="712814"/>
            <a:ext cx="468262" cy="78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4069858" y="732396"/>
            <a:ext cx="405721" cy="1017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4041433" y="712814"/>
            <a:ext cx="447624" cy="135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5865257" y="593660"/>
            <a:ext cx="417063" cy="71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a:off x="5847616" y="593660"/>
            <a:ext cx="433919" cy="149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H="1">
            <a:off x="7161202" y="1173532"/>
            <a:ext cx="343442" cy="37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右矢印 32"/>
          <p:cNvSpPr/>
          <p:nvPr/>
        </p:nvSpPr>
        <p:spPr>
          <a:xfrm rot="10800000">
            <a:off x="3532095" y="1426711"/>
            <a:ext cx="421664" cy="564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3446941" y="1064206"/>
            <a:ext cx="415498" cy="369332"/>
          </a:xfrm>
          <a:prstGeom prst="rect">
            <a:avLst/>
          </a:prstGeom>
        </p:spPr>
        <p:txBody>
          <a:bodyPr wrap="none">
            <a:spAutoFit/>
          </a:bodyPr>
          <a:lstStyle/>
          <a:p>
            <a:r>
              <a:rPr lang="ja-JP" altLang="en-US" dirty="0"/>
              <a:t>前</a:t>
            </a:r>
          </a:p>
        </p:txBody>
      </p:sp>
      <p:sp>
        <p:nvSpPr>
          <p:cNvPr id="35" name="テキスト ボックス 34"/>
          <p:cNvSpPr txBox="1"/>
          <p:nvPr/>
        </p:nvSpPr>
        <p:spPr>
          <a:xfrm>
            <a:off x="6983253" y="2736649"/>
            <a:ext cx="1045189" cy="369332"/>
          </a:xfrm>
          <a:prstGeom prst="rect">
            <a:avLst/>
          </a:prstGeom>
          <a:noFill/>
        </p:spPr>
        <p:txBody>
          <a:bodyPr wrap="square" rtlCol="0">
            <a:spAutoFit/>
          </a:bodyPr>
          <a:lstStyle/>
          <a:p>
            <a:r>
              <a:rPr kumimoji="1" lang="ja-JP" altLang="en-US" dirty="0">
                <a:solidFill>
                  <a:srgbClr val="0070C0"/>
                </a:solidFill>
              </a:rPr>
              <a:t>左</a:t>
            </a:r>
            <a:r>
              <a:rPr kumimoji="1" lang="en-US" altLang="ja-JP" dirty="0">
                <a:solidFill>
                  <a:srgbClr val="0070C0"/>
                </a:solidFill>
              </a:rPr>
              <a:t>SW</a:t>
            </a:r>
          </a:p>
        </p:txBody>
      </p:sp>
      <p:sp>
        <p:nvSpPr>
          <p:cNvPr id="36" name="テキスト ボックス 35"/>
          <p:cNvSpPr txBox="1"/>
          <p:nvPr/>
        </p:nvSpPr>
        <p:spPr>
          <a:xfrm>
            <a:off x="6433999" y="2743355"/>
            <a:ext cx="614408" cy="369332"/>
          </a:xfrm>
          <a:prstGeom prst="rect">
            <a:avLst/>
          </a:prstGeom>
          <a:noFill/>
        </p:spPr>
        <p:txBody>
          <a:bodyPr wrap="square" rtlCol="0">
            <a:spAutoFit/>
          </a:bodyPr>
          <a:lstStyle/>
          <a:p>
            <a:r>
              <a:rPr kumimoji="1" lang="en-US" altLang="ja-JP" dirty="0">
                <a:solidFill>
                  <a:srgbClr val="0070C0"/>
                </a:solidFill>
              </a:rPr>
              <a:t>VR</a:t>
            </a:r>
            <a:endParaRPr kumimoji="1" lang="ja-JP" altLang="en-US" dirty="0">
              <a:solidFill>
                <a:srgbClr val="0070C0"/>
              </a:solidFill>
            </a:endParaRPr>
          </a:p>
        </p:txBody>
      </p:sp>
      <p:cxnSp>
        <p:nvCxnSpPr>
          <p:cNvPr id="37" name="直線矢印コネクタ 36"/>
          <p:cNvCxnSpPr/>
          <p:nvPr/>
        </p:nvCxnSpPr>
        <p:spPr>
          <a:xfrm flipH="1" flipV="1">
            <a:off x="6509315" y="2305898"/>
            <a:ext cx="196240" cy="41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flipV="1">
            <a:off x="7012443" y="2325760"/>
            <a:ext cx="175905" cy="395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6526583" y="1375605"/>
            <a:ext cx="178972" cy="1285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a:off x="7012444" y="674760"/>
            <a:ext cx="253999" cy="396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p:cNvSpPr txBox="1"/>
          <p:nvPr/>
        </p:nvSpPr>
        <p:spPr>
          <a:xfrm>
            <a:off x="7469783" y="2069024"/>
            <a:ext cx="1324836" cy="369332"/>
          </a:xfrm>
          <a:prstGeom prst="rect">
            <a:avLst/>
          </a:prstGeom>
          <a:noFill/>
        </p:spPr>
        <p:txBody>
          <a:bodyPr wrap="square" rtlCol="0">
            <a:spAutoFit/>
          </a:bodyPr>
          <a:lstStyle/>
          <a:p>
            <a:r>
              <a:rPr kumimoji="1" lang="ja-JP" altLang="en-US" dirty="0">
                <a:solidFill>
                  <a:srgbClr val="0070C0"/>
                </a:solidFill>
              </a:rPr>
              <a:t>電源</a:t>
            </a:r>
            <a:r>
              <a:rPr kumimoji="1" lang="en-US" altLang="ja-JP" dirty="0">
                <a:solidFill>
                  <a:srgbClr val="0070C0"/>
                </a:solidFill>
              </a:rPr>
              <a:t>SW</a:t>
            </a:r>
            <a:endParaRPr kumimoji="1" lang="ja-JP" altLang="en-US" dirty="0">
              <a:solidFill>
                <a:srgbClr val="0070C0"/>
              </a:solidFill>
            </a:endParaRPr>
          </a:p>
        </p:txBody>
      </p:sp>
      <p:cxnSp>
        <p:nvCxnSpPr>
          <p:cNvPr id="42" name="直線矢印コネクタ 41"/>
          <p:cNvCxnSpPr/>
          <p:nvPr/>
        </p:nvCxnSpPr>
        <p:spPr>
          <a:xfrm flipH="1" flipV="1">
            <a:off x="7456888" y="1682223"/>
            <a:ext cx="164389" cy="40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7815532" y="1337353"/>
            <a:ext cx="3376540" cy="646331"/>
          </a:xfrm>
          <a:prstGeom prst="rect">
            <a:avLst/>
          </a:prstGeom>
        </p:spPr>
        <p:txBody>
          <a:bodyPr wrap="square">
            <a:spAutoFit/>
          </a:bodyPr>
          <a:lstStyle/>
          <a:p>
            <a:r>
              <a:rPr lang="ja-JP" altLang="en-US" dirty="0"/>
              <a:t>電源</a:t>
            </a:r>
            <a:r>
              <a:rPr lang="en-US" altLang="ja-JP" dirty="0"/>
              <a:t>SW</a:t>
            </a:r>
            <a:r>
              <a:rPr lang="ja-JP" altLang="en-US" dirty="0"/>
              <a:t>：</a:t>
            </a:r>
            <a:r>
              <a:rPr lang="en-US" altLang="ja-JP" dirty="0"/>
              <a:t>OFF</a:t>
            </a:r>
          </a:p>
          <a:p>
            <a:r>
              <a:rPr lang="ja-JP" altLang="en-US" dirty="0"/>
              <a:t>＝後ろから見て左スライド</a:t>
            </a:r>
          </a:p>
        </p:txBody>
      </p:sp>
      <p:pic>
        <p:nvPicPr>
          <p:cNvPr id="44" name="図 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76537" y="1345205"/>
            <a:ext cx="373562" cy="323618"/>
          </a:xfrm>
          <a:prstGeom prst="rect">
            <a:avLst/>
          </a:prstGeom>
        </p:spPr>
      </p:pic>
      <p:sp>
        <p:nvSpPr>
          <p:cNvPr id="45" name="テキスト ボックス 44"/>
          <p:cNvSpPr txBox="1"/>
          <p:nvPr/>
        </p:nvSpPr>
        <p:spPr>
          <a:xfrm>
            <a:off x="850099" y="1328347"/>
            <a:ext cx="968477" cy="369332"/>
          </a:xfrm>
          <a:prstGeom prst="rect">
            <a:avLst/>
          </a:prstGeom>
          <a:solidFill>
            <a:schemeClr val="bg1"/>
          </a:solidFill>
        </p:spPr>
        <p:txBody>
          <a:bodyPr wrap="square" rtlCol="0">
            <a:spAutoFit/>
          </a:bodyPr>
          <a:lstStyle/>
          <a:p>
            <a:r>
              <a:rPr kumimoji="1" lang="ja-JP" altLang="en-US" dirty="0"/>
              <a:t>注意</a:t>
            </a:r>
          </a:p>
        </p:txBody>
      </p:sp>
      <p:sp>
        <p:nvSpPr>
          <p:cNvPr id="46" name="テキスト ボックス 45"/>
          <p:cNvSpPr txBox="1"/>
          <p:nvPr/>
        </p:nvSpPr>
        <p:spPr>
          <a:xfrm>
            <a:off x="7151528" y="364924"/>
            <a:ext cx="1045189" cy="369332"/>
          </a:xfrm>
          <a:prstGeom prst="rect">
            <a:avLst/>
          </a:prstGeom>
          <a:noFill/>
        </p:spPr>
        <p:txBody>
          <a:bodyPr wrap="square" rtlCol="0">
            <a:spAutoFit/>
          </a:bodyPr>
          <a:lstStyle/>
          <a:p>
            <a:r>
              <a:rPr lang="ja-JP" altLang="en-US" dirty="0">
                <a:solidFill>
                  <a:srgbClr val="0070C0"/>
                </a:solidFill>
              </a:rPr>
              <a:t>右</a:t>
            </a:r>
            <a:r>
              <a:rPr kumimoji="1" lang="en-US" altLang="ja-JP" dirty="0">
                <a:solidFill>
                  <a:srgbClr val="0070C0"/>
                </a:solidFill>
              </a:rPr>
              <a:t>SW</a:t>
            </a:r>
          </a:p>
        </p:txBody>
      </p:sp>
      <p:sp>
        <p:nvSpPr>
          <p:cNvPr id="54" name="テキスト ボックス 53"/>
          <p:cNvSpPr txBox="1"/>
          <p:nvPr/>
        </p:nvSpPr>
        <p:spPr>
          <a:xfrm>
            <a:off x="3289469" y="3360493"/>
            <a:ext cx="415498" cy="369332"/>
          </a:xfrm>
          <a:prstGeom prst="rect">
            <a:avLst/>
          </a:prstGeom>
          <a:noFill/>
        </p:spPr>
        <p:txBody>
          <a:bodyPr wrap="none" rtlCol="0">
            <a:spAutoFit/>
          </a:bodyPr>
          <a:lstStyle/>
          <a:p>
            <a:r>
              <a:rPr kumimoji="1" lang="ja-JP" altLang="en-US" dirty="0">
                <a:solidFill>
                  <a:schemeClr val="bg1"/>
                </a:solidFill>
              </a:rPr>
              <a:t>表</a:t>
            </a:r>
          </a:p>
        </p:txBody>
      </p:sp>
      <p:sp>
        <p:nvSpPr>
          <p:cNvPr id="65" name="テキスト ボックス 64"/>
          <p:cNvSpPr txBox="1"/>
          <p:nvPr/>
        </p:nvSpPr>
        <p:spPr>
          <a:xfrm>
            <a:off x="1075482" y="3398606"/>
            <a:ext cx="415498" cy="369332"/>
          </a:xfrm>
          <a:prstGeom prst="rect">
            <a:avLst/>
          </a:prstGeom>
          <a:noFill/>
        </p:spPr>
        <p:txBody>
          <a:bodyPr wrap="none" rtlCol="0">
            <a:spAutoFit/>
          </a:bodyPr>
          <a:lstStyle/>
          <a:p>
            <a:r>
              <a:rPr kumimoji="1" lang="ja-JP" altLang="en-US" dirty="0">
                <a:solidFill>
                  <a:schemeClr val="bg1"/>
                </a:solidFill>
              </a:rPr>
              <a:t>横</a:t>
            </a:r>
          </a:p>
        </p:txBody>
      </p:sp>
      <p:sp>
        <p:nvSpPr>
          <p:cNvPr id="66" name="テキスト ボックス 65"/>
          <p:cNvSpPr txBox="1"/>
          <p:nvPr/>
        </p:nvSpPr>
        <p:spPr>
          <a:xfrm>
            <a:off x="5925020" y="3398606"/>
            <a:ext cx="415498" cy="369332"/>
          </a:xfrm>
          <a:prstGeom prst="rect">
            <a:avLst/>
          </a:prstGeom>
          <a:noFill/>
        </p:spPr>
        <p:txBody>
          <a:bodyPr wrap="none" rtlCol="0">
            <a:spAutoFit/>
          </a:bodyPr>
          <a:lstStyle/>
          <a:p>
            <a:r>
              <a:rPr kumimoji="1" lang="ja-JP" altLang="en-US" dirty="0">
                <a:solidFill>
                  <a:schemeClr val="bg1"/>
                </a:solidFill>
              </a:rPr>
              <a:t>裏</a:t>
            </a:r>
          </a:p>
        </p:txBody>
      </p:sp>
      <p:pic>
        <p:nvPicPr>
          <p:cNvPr id="6" name="図 5">
            <a:extLst>
              <a:ext uri="{FF2B5EF4-FFF2-40B4-BE49-F238E27FC236}">
                <a16:creationId xmlns:a16="http://schemas.microsoft.com/office/drawing/2014/main" id="{0F0FB63C-CEF0-443A-969D-966154326A0C}"/>
              </a:ext>
            </a:extLst>
          </p:cNvPr>
          <p:cNvPicPr>
            <a:picLocks noChangeAspect="1"/>
          </p:cNvPicPr>
          <p:nvPr/>
        </p:nvPicPr>
        <p:blipFill>
          <a:blip r:embed="rId4"/>
          <a:stretch>
            <a:fillRect/>
          </a:stretch>
        </p:blipFill>
        <p:spPr>
          <a:xfrm>
            <a:off x="1922541" y="3243392"/>
            <a:ext cx="7581261" cy="3487380"/>
          </a:xfrm>
          <a:prstGeom prst="rect">
            <a:avLst/>
          </a:prstGeom>
        </p:spPr>
      </p:pic>
    </p:spTree>
    <p:extLst>
      <p:ext uri="{BB962C8B-B14F-4D97-AF65-F5344CB8AC3E}">
        <p14:creationId xmlns:p14="http://schemas.microsoft.com/office/powerpoint/2010/main" val="2270798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3060492" y="2091473"/>
            <a:ext cx="3062804" cy="4405142"/>
          </a:xfrm>
          <a:prstGeom prst="rect">
            <a:avLst/>
          </a:prstGeom>
        </p:spPr>
      </p:pic>
      <p:pic>
        <p:nvPicPr>
          <p:cNvPr id="10" name="図 9"/>
          <p:cNvPicPr>
            <a:picLocks noChangeAspect="1"/>
          </p:cNvPicPr>
          <p:nvPr/>
        </p:nvPicPr>
        <p:blipFill>
          <a:blip r:embed="rId3"/>
          <a:stretch>
            <a:fillRect/>
          </a:stretch>
        </p:blipFill>
        <p:spPr>
          <a:xfrm rot="16200000">
            <a:off x="8541205" y="2592629"/>
            <a:ext cx="4075690" cy="2367220"/>
          </a:xfrm>
          <a:prstGeom prst="rect">
            <a:avLst/>
          </a:prstGeom>
        </p:spPr>
      </p:pic>
      <p:pic>
        <p:nvPicPr>
          <p:cNvPr id="4" name="図 3"/>
          <p:cNvPicPr>
            <a:picLocks noChangeAspect="1"/>
          </p:cNvPicPr>
          <p:nvPr/>
        </p:nvPicPr>
        <p:blipFill>
          <a:blip r:embed="rId4"/>
          <a:stretch>
            <a:fillRect/>
          </a:stretch>
        </p:blipFill>
        <p:spPr>
          <a:xfrm rot="10800000">
            <a:off x="91783" y="2113035"/>
            <a:ext cx="2596054" cy="2190234"/>
          </a:xfrm>
          <a:prstGeom prst="rect">
            <a:avLst/>
          </a:prstGeom>
        </p:spPr>
      </p:pic>
      <p:sp>
        <p:nvSpPr>
          <p:cNvPr id="5" name="テキスト ボックス 4"/>
          <p:cNvSpPr txBox="1"/>
          <p:nvPr/>
        </p:nvSpPr>
        <p:spPr>
          <a:xfrm>
            <a:off x="241540" y="224287"/>
            <a:ext cx="4533660" cy="523220"/>
          </a:xfrm>
          <a:prstGeom prst="rect">
            <a:avLst/>
          </a:prstGeom>
          <a:noFill/>
        </p:spPr>
        <p:txBody>
          <a:bodyPr wrap="square" rtlCol="0">
            <a:spAutoFit/>
          </a:bodyPr>
          <a:lstStyle/>
          <a:p>
            <a:r>
              <a:rPr lang="ja-JP" altLang="en-US" sz="2800" dirty="0"/>
              <a:t>組み立て手順</a:t>
            </a:r>
            <a:endParaRPr kumimoji="1" lang="ja-JP" altLang="en-US" sz="2800" dirty="0"/>
          </a:p>
        </p:txBody>
      </p:sp>
      <p:sp>
        <p:nvSpPr>
          <p:cNvPr id="7" name="テキスト ボックス 6"/>
          <p:cNvSpPr txBox="1"/>
          <p:nvPr/>
        </p:nvSpPr>
        <p:spPr>
          <a:xfrm>
            <a:off x="100989" y="802318"/>
            <a:ext cx="3360821" cy="369332"/>
          </a:xfrm>
          <a:prstGeom prst="rect">
            <a:avLst/>
          </a:prstGeom>
          <a:noFill/>
        </p:spPr>
        <p:txBody>
          <a:bodyPr wrap="square" rtlCol="0">
            <a:spAutoFit/>
          </a:bodyPr>
          <a:lstStyle/>
          <a:p>
            <a:r>
              <a:rPr kumimoji="1" lang="en-US" altLang="ja-JP" dirty="0"/>
              <a:t>■</a:t>
            </a:r>
            <a:r>
              <a:rPr kumimoji="1" lang="ja-JP" altLang="en-US" dirty="0"/>
              <a:t>ギヤモータの組付け・固定</a:t>
            </a:r>
          </a:p>
        </p:txBody>
      </p:sp>
      <p:sp>
        <p:nvSpPr>
          <p:cNvPr id="22" name="円/楕円 21"/>
          <p:cNvSpPr/>
          <p:nvPr/>
        </p:nvSpPr>
        <p:spPr>
          <a:xfrm>
            <a:off x="337852" y="2522487"/>
            <a:ext cx="335527" cy="3368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347953" y="3572341"/>
            <a:ext cx="335527" cy="3368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2025410" y="3527146"/>
            <a:ext cx="335527" cy="3368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902877" y="5198783"/>
            <a:ext cx="1681002" cy="369332"/>
          </a:xfrm>
          <a:prstGeom prst="rect">
            <a:avLst/>
          </a:prstGeom>
          <a:noFill/>
        </p:spPr>
        <p:txBody>
          <a:bodyPr wrap="square" rtlCol="0">
            <a:spAutoFit/>
          </a:bodyPr>
          <a:lstStyle/>
          <a:p>
            <a:r>
              <a:rPr kumimoji="1" lang="ja-JP" altLang="en-US" dirty="0">
                <a:solidFill>
                  <a:srgbClr val="FF0000"/>
                </a:solidFill>
              </a:rPr>
              <a:t>六角レンチ</a:t>
            </a:r>
          </a:p>
        </p:txBody>
      </p:sp>
      <p:sp>
        <p:nvSpPr>
          <p:cNvPr id="17" name="角丸四角形吹き出し 16"/>
          <p:cNvSpPr/>
          <p:nvPr/>
        </p:nvSpPr>
        <p:spPr>
          <a:xfrm>
            <a:off x="171445" y="1369982"/>
            <a:ext cx="2654040" cy="755897"/>
          </a:xfrm>
          <a:prstGeom prst="wedgeRoundRectCallout">
            <a:avLst>
              <a:gd name="adj1" fmla="val -26865"/>
              <a:gd name="adj2" fmla="val 17436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① </a:t>
            </a:r>
            <a:r>
              <a:rPr lang="ja-JP" altLang="en-US" sz="1400" dirty="0">
                <a:solidFill>
                  <a:schemeClr val="tx1"/>
                </a:solidFill>
              </a:rPr>
              <a:t>モータホルダ（矢印）が</a:t>
            </a:r>
            <a:r>
              <a:rPr kumimoji="1" lang="ja-JP" altLang="en-US" sz="1400" dirty="0">
                <a:solidFill>
                  <a:schemeClr val="tx1"/>
                </a:solidFill>
              </a:rPr>
              <a:t>写真（前）方向となる</a:t>
            </a:r>
            <a:r>
              <a:rPr lang="ja-JP" altLang="en-US" sz="1400" dirty="0">
                <a:solidFill>
                  <a:schemeClr val="tx1"/>
                </a:solidFill>
              </a:rPr>
              <a:t>様に</a:t>
            </a:r>
            <a:r>
              <a:rPr kumimoji="1" lang="ja-JP" altLang="en-US" sz="1400" dirty="0">
                <a:solidFill>
                  <a:schemeClr val="tx1"/>
                </a:solidFill>
              </a:rPr>
              <a:t>モータを組み付ける</a:t>
            </a:r>
          </a:p>
        </p:txBody>
      </p:sp>
      <p:sp>
        <p:nvSpPr>
          <p:cNvPr id="26" name="角丸四角形吹き出し 25"/>
          <p:cNvSpPr/>
          <p:nvPr/>
        </p:nvSpPr>
        <p:spPr>
          <a:xfrm>
            <a:off x="340547" y="4407420"/>
            <a:ext cx="2066094" cy="757083"/>
          </a:xfrm>
          <a:prstGeom prst="wedgeRoundRectCallout">
            <a:avLst>
              <a:gd name="adj1" fmla="val -30914"/>
              <a:gd name="adj2" fmla="val -12475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② 付属のボルト・ナットでモータホルダを固定する</a:t>
            </a:r>
            <a:endParaRPr kumimoji="1" lang="ja-JP" altLang="en-US" sz="1400" dirty="0">
              <a:solidFill>
                <a:schemeClr val="tx1"/>
              </a:solidFill>
            </a:endParaRPr>
          </a:p>
        </p:txBody>
      </p:sp>
      <p:sp>
        <p:nvSpPr>
          <p:cNvPr id="47" name="テキスト ボックス 46"/>
          <p:cNvSpPr txBox="1"/>
          <p:nvPr/>
        </p:nvSpPr>
        <p:spPr>
          <a:xfrm>
            <a:off x="9334379" y="745812"/>
            <a:ext cx="3058944" cy="646331"/>
          </a:xfrm>
          <a:prstGeom prst="rect">
            <a:avLst/>
          </a:prstGeom>
          <a:noFill/>
        </p:spPr>
        <p:txBody>
          <a:bodyPr wrap="square" rtlCol="0">
            <a:spAutoFit/>
          </a:bodyPr>
          <a:lstStyle/>
          <a:p>
            <a:r>
              <a:rPr kumimoji="1" lang="en-US" altLang="ja-JP" dirty="0"/>
              <a:t>■</a:t>
            </a:r>
            <a:r>
              <a:rPr kumimoji="1" lang="ja-JP" altLang="en-US" dirty="0"/>
              <a:t>マイコン（</a:t>
            </a:r>
            <a:r>
              <a:rPr kumimoji="1" lang="en-US" altLang="ja-JP" dirty="0"/>
              <a:t>Arduino</a:t>
            </a:r>
            <a:r>
              <a:rPr lang="ja-JP" altLang="en-US" dirty="0"/>
              <a:t>）・液晶（</a:t>
            </a:r>
            <a:r>
              <a:rPr lang="en-US" altLang="ja-JP" dirty="0"/>
              <a:t>OLED</a:t>
            </a:r>
            <a:r>
              <a:rPr lang="ja-JP" altLang="en-US" dirty="0"/>
              <a:t>）の取り付け</a:t>
            </a:r>
            <a:endParaRPr kumimoji="1" lang="ja-JP" altLang="en-US" dirty="0"/>
          </a:p>
        </p:txBody>
      </p:sp>
      <p:sp>
        <p:nvSpPr>
          <p:cNvPr id="51" name="テキスト ボックス 50"/>
          <p:cNvSpPr txBox="1"/>
          <p:nvPr/>
        </p:nvSpPr>
        <p:spPr>
          <a:xfrm>
            <a:off x="3094408" y="802318"/>
            <a:ext cx="1977351" cy="369332"/>
          </a:xfrm>
          <a:prstGeom prst="rect">
            <a:avLst/>
          </a:prstGeom>
          <a:noFill/>
        </p:spPr>
        <p:txBody>
          <a:bodyPr wrap="square" rtlCol="0">
            <a:spAutoFit/>
          </a:bodyPr>
          <a:lstStyle/>
          <a:p>
            <a:r>
              <a:rPr kumimoji="1" lang="en-US" altLang="ja-JP" dirty="0"/>
              <a:t>■</a:t>
            </a:r>
            <a:r>
              <a:rPr kumimoji="1" lang="ja-JP" altLang="en-US" dirty="0"/>
              <a:t>モータ結線</a:t>
            </a:r>
          </a:p>
        </p:txBody>
      </p:sp>
      <p:sp>
        <p:nvSpPr>
          <p:cNvPr id="58" name="正方形/長方形 57"/>
          <p:cNvSpPr/>
          <p:nvPr/>
        </p:nvSpPr>
        <p:spPr>
          <a:xfrm>
            <a:off x="3015711" y="4864740"/>
            <a:ext cx="616916" cy="1622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p:cNvSpPr/>
          <p:nvPr/>
        </p:nvSpPr>
        <p:spPr>
          <a:xfrm>
            <a:off x="347953" y="3029814"/>
            <a:ext cx="452716" cy="36713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p:cNvSpPr/>
          <p:nvPr/>
        </p:nvSpPr>
        <p:spPr>
          <a:xfrm>
            <a:off x="3646651" y="3342247"/>
            <a:ext cx="617946" cy="1189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p:cNvSpPr/>
          <p:nvPr/>
        </p:nvSpPr>
        <p:spPr>
          <a:xfrm>
            <a:off x="9501450" y="2299357"/>
            <a:ext cx="1863236" cy="55993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p:cNvSpPr/>
          <p:nvPr/>
        </p:nvSpPr>
        <p:spPr>
          <a:xfrm>
            <a:off x="1936843" y="3006209"/>
            <a:ext cx="452716" cy="36713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1991915" y="2462249"/>
            <a:ext cx="335527" cy="3368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5"/>
          <a:stretch>
            <a:fillRect/>
          </a:stretch>
        </p:blipFill>
        <p:spPr>
          <a:xfrm rot="5400000">
            <a:off x="6548918" y="2039731"/>
            <a:ext cx="2047572" cy="2566078"/>
          </a:xfrm>
          <a:prstGeom prst="rect">
            <a:avLst/>
          </a:prstGeom>
        </p:spPr>
      </p:pic>
      <p:sp>
        <p:nvSpPr>
          <p:cNvPr id="56" name="テキスト ボックス 55"/>
          <p:cNvSpPr txBox="1"/>
          <p:nvPr/>
        </p:nvSpPr>
        <p:spPr>
          <a:xfrm>
            <a:off x="6272869" y="802286"/>
            <a:ext cx="2819160" cy="369332"/>
          </a:xfrm>
          <a:prstGeom prst="rect">
            <a:avLst/>
          </a:prstGeom>
          <a:noFill/>
        </p:spPr>
        <p:txBody>
          <a:bodyPr wrap="square" rtlCol="0">
            <a:spAutoFit/>
          </a:bodyPr>
          <a:lstStyle/>
          <a:p>
            <a:r>
              <a:rPr kumimoji="1" lang="en-US" altLang="ja-JP" dirty="0"/>
              <a:t>■</a:t>
            </a:r>
            <a:r>
              <a:rPr kumimoji="1" lang="ja-JP" altLang="en-US" dirty="0"/>
              <a:t>機体の足の組付け・固定</a:t>
            </a:r>
          </a:p>
        </p:txBody>
      </p:sp>
      <p:sp>
        <p:nvSpPr>
          <p:cNvPr id="67" name="角丸四角形吹き出し 66"/>
          <p:cNvSpPr/>
          <p:nvPr/>
        </p:nvSpPr>
        <p:spPr>
          <a:xfrm>
            <a:off x="6257726" y="1381877"/>
            <a:ext cx="2834303" cy="593501"/>
          </a:xfrm>
          <a:prstGeom prst="wedgeRoundRectCallout">
            <a:avLst>
              <a:gd name="adj1" fmla="val -17434"/>
              <a:gd name="adj2" fmla="val 21674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④ 付属のボルト・ナットで機体の足を組付け・固定する</a:t>
            </a:r>
            <a:endParaRPr kumimoji="1" lang="ja-JP" altLang="en-US" sz="1400" dirty="0">
              <a:solidFill>
                <a:schemeClr val="tx1"/>
              </a:solidFill>
            </a:endParaRPr>
          </a:p>
        </p:txBody>
      </p:sp>
      <p:sp>
        <p:nvSpPr>
          <p:cNvPr id="69" name="テキスト ボックス 68"/>
          <p:cNvSpPr txBox="1"/>
          <p:nvPr/>
        </p:nvSpPr>
        <p:spPr>
          <a:xfrm>
            <a:off x="6931776" y="4438286"/>
            <a:ext cx="1681002" cy="369332"/>
          </a:xfrm>
          <a:prstGeom prst="rect">
            <a:avLst/>
          </a:prstGeom>
          <a:noFill/>
        </p:spPr>
        <p:txBody>
          <a:bodyPr wrap="square" rtlCol="0">
            <a:spAutoFit/>
          </a:bodyPr>
          <a:lstStyle/>
          <a:p>
            <a:r>
              <a:rPr kumimoji="1" lang="ja-JP" altLang="en-US" dirty="0">
                <a:solidFill>
                  <a:srgbClr val="FF0000"/>
                </a:solidFill>
              </a:rPr>
              <a:t>六角レンチ</a:t>
            </a:r>
          </a:p>
        </p:txBody>
      </p:sp>
      <p:sp>
        <p:nvSpPr>
          <p:cNvPr id="70" name="円/楕円 69"/>
          <p:cNvSpPr/>
          <p:nvPr/>
        </p:nvSpPr>
        <p:spPr>
          <a:xfrm>
            <a:off x="6967229" y="3276223"/>
            <a:ext cx="335527" cy="3368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p:nvSpPr>
        <p:spPr>
          <a:xfrm>
            <a:off x="8006492" y="3308909"/>
            <a:ext cx="335527" cy="3368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0043098" y="5295749"/>
            <a:ext cx="873197" cy="55993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吹き出し 82"/>
          <p:cNvSpPr/>
          <p:nvPr/>
        </p:nvSpPr>
        <p:spPr>
          <a:xfrm>
            <a:off x="306885" y="5671954"/>
            <a:ext cx="3325742" cy="978467"/>
          </a:xfrm>
          <a:prstGeom prst="wedgeRoundRectCallout">
            <a:avLst>
              <a:gd name="adj1" fmla="val 13888"/>
              <a:gd name="adj2" fmla="val -1169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組み立てのコツ</a:t>
            </a:r>
            <a:br>
              <a:rPr kumimoji="1" lang="en-US" altLang="ja-JP" sz="1400" dirty="0">
                <a:solidFill>
                  <a:schemeClr val="tx1"/>
                </a:solidFill>
              </a:rPr>
            </a:br>
            <a:r>
              <a:rPr kumimoji="1" lang="ja-JP" altLang="en-US" sz="1400" dirty="0">
                <a:solidFill>
                  <a:schemeClr val="tx1"/>
                </a:solidFill>
              </a:rPr>
              <a:t>モータホルダのボルトを少し緩めておき、マイコン・液晶を取り付けてから締め付けると各部品がしっくり収まります</a:t>
            </a:r>
          </a:p>
        </p:txBody>
      </p:sp>
      <p:sp>
        <p:nvSpPr>
          <p:cNvPr id="11" name="下矢印 10"/>
          <p:cNvSpPr/>
          <p:nvPr/>
        </p:nvSpPr>
        <p:spPr>
          <a:xfrm rot="10800000">
            <a:off x="2051138" y="3047958"/>
            <a:ext cx="217080" cy="26819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下矢印 83"/>
          <p:cNvSpPr/>
          <p:nvPr/>
        </p:nvSpPr>
        <p:spPr>
          <a:xfrm rot="10800000">
            <a:off x="413819" y="3074057"/>
            <a:ext cx="217080" cy="26819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角丸四角形 84"/>
          <p:cNvSpPr/>
          <p:nvPr/>
        </p:nvSpPr>
        <p:spPr>
          <a:xfrm>
            <a:off x="4889057" y="3361031"/>
            <a:ext cx="617946" cy="1189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吹き出し 43"/>
          <p:cNvSpPr/>
          <p:nvPr/>
        </p:nvSpPr>
        <p:spPr>
          <a:xfrm>
            <a:off x="5190903" y="5935709"/>
            <a:ext cx="2610095" cy="714712"/>
          </a:xfrm>
          <a:prstGeom prst="wedgeRoundRectCallout">
            <a:avLst>
              <a:gd name="adj1" fmla="val 26180"/>
              <a:gd name="adj2" fmla="val 299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③‘逆に挿すとサンプルプログラムではタイヤが逆回転します</a:t>
            </a:r>
          </a:p>
        </p:txBody>
      </p:sp>
      <p:sp>
        <p:nvSpPr>
          <p:cNvPr id="57" name="角丸四角形吹き出し 56"/>
          <p:cNvSpPr/>
          <p:nvPr/>
        </p:nvSpPr>
        <p:spPr>
          <a:xfrm>
            <a:off x="9347179" y="1369362"/>
            <a:ext cx="2726826" cy="674967"/>
          </a:xfrm>
          <a:prstGeom prst="wedgeRoundRectCallout">
            <a:avLst>
              <a:gd name="adj1" fmla="val -26685"/>
              <a:gd name="adj2" fmla="val 10320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rPr>
              <a:t>⑤ 液晶をソケットに挿し込む</a:t>
            </a:r>
            <a:br>
              <a:rPr kumimoji="1" lang="en-US" altLang="ja-JP" sz="1400" dirty="0">
                <a:solidFill>
                  <a:schemeClr val="tx1"/>
                </a:solidFill>
              </a:rPr>
            </a:br>
            <a:r>
              <a:rPr kumimoji="1" lang="ja-JP" altLang="en-US" sz="1400" dirty="0">
                <a:solidFill>
                  <a:schemeClr val="tx1"/>
                </a:solidFill>
              </a:rPr>
              <a:t>（保護フィルムは剥がして下さい）</a:t>
            </a:r>
          </a:p>
        </p:txBody>
      </p:sp>
      <p:sp>
        <p:nvSpPr>
          <p:cNvPr id="50" name="角丸四角形吹き出し 49"/>
          <p:cNvSpPr/>
          <p:nvPr/>
        </p:nvSpPr>
        <p:spPr>
          <a:xfrm>
            <a:off x="9092029" y="5934466"/>
            <a:ext cx="2596201" cy="667694"/>
          </a:xfrm>
          <a:prstGeom prst="wedgeRoundRectCallout">
            <a:avLst>
              <a:gd name="adj1" fmla="val 7396"/>
              <a:gd name="adj2" fmla="val -8048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⑥ </a:t>
            </a:r>
            <a:r>
              <a:rPr kumimoji="1" lang="en-US" altLang="ja-JP" sz="1400" dirty="0">
                <a:solidFill>
                  <a:schemeClr val="tx1"/>
                </a:solidFill>
              </a:rPr>
              <a:t>USB</a:t>
            </a:r>
            <a:r>
              <a:rPr kumimoji="1" lang="ja-JP" altLang="en-US" sz="1400" dirty="0">
                <a:solidFill>
                  <a:schemeClr val="tx1"/>
                </a:solidFill>
              </a:rPr>
              <a:t>コネクタが後ろになる</a:t>
            </a:r>
            <a:r>
              <a:rPr lang="ja-JP" altLang="en-US" sz="1400" dirty="0">
                <a:solidFill>
                  <a:schemeClr val="tx1"/>
                </a:solidFill>
              </a:rPr>
              <a:t>様マイコンをソケット</a:t>
            </a:r>
            <a:r>
              <a:rPr kumimoji="1" lang="ja-JP" altLang="en-US" sz="1400" dirty="0">
                <a:solidFill>
                  <a:schemeClr val="tx1"/>
                </a:solidFill>
              </a:rPr>
              <a:t>に挿し込む</a:t>
            </a:r>
          </a:p>
        </p:txBody>
      </p:sp>
      <p:sp>
        <p:nvSpPr>
          <p:cNvPr id="6" name="上下矢印 5"/>
          <p:cNvSpPr/>
          <p:nvPr/>
        </p:nvSpPr>
        <p:spPr>
          <a:xfrm rot="20872387">
            <a:off x="4965507" y="2942294"/>
            <a:ext cx="272756" cy="667856"/>
          </a:xfrm>
          <a:prstGeom prst="up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上下矢印 37"/>
          <p:cNvSpPr/>
          <p:nvPr/>
        </p:nvSpPr>
        <p:spPr>
          <a:xfrm rot="723083">
            <a:off x="3900063" y="2954610"/>
            <a:ext cx="272756" cy="667856"/>
          </a:xfrm>
          <a:prstGeom prst="up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吹き出し 39"/>
          <p:cNvSpPr/>
          <p:nvPr/>
        </p:nvSpPr>
        <p:spPr>
          <a:xfrm>
            <a:off x="3076329" y="1376528"/>
            <a:ext cx="3072784" cy="1045896"/>
          </a:xfrm>
          <a:prstGeom prst="wedgeRoundRectCallout">
            <a:avLst>
              <a:gd name="adj1" fmla="val 21493"/>
              <a:gd name="adj2" fmla="val 13139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③ モータ線の接続方向は　左右のモータコネクタからそれぞれ左右に、左右とも後ろから見て 左：赤・右：黒としてソケットを挿し込む</a:t>
            </a:r>
          </a:p>
        </p:txBody>
      </p:sp>
      <p:sp>
        <p:nvSpPr>
          <p:cNvPr id="39" name="角丸四角形吹き出し 38"/>
          <p:cNvSpPr/>
          <p:nvPr/>
        </p:nvSpPr>
        <p:spPr>
          <a:xfrm>
            <a:off x="7772277" y="4912235"/>
            <a:ext cx="2117101" cy="819973"/>
          </a:xfrm>
          <a:prstGeom prst="wedgeRoundRectCallout">
            <a:avLst>
              <a:gd name="adj1" fmla="val 13888"/>
              <a:gd name="adj2" fmla="val -1169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ピンをずらしてマイコンと液晶を刺さないように気を付けましょう</a:t>
            </a:r>
            <a:endParaRPr kumimoji="1" lang="ja-JP" altLang="en-US" sz="1400" dirty="0">
              <a:solidFill>
                <a:schemeClr val="tx1"/>
              </a:solidFill>
            </a:endParaRPr>
          </a:p>
        </p:txBody>
      </p:sp>
    </p:spTree>
    <p:extLst>
      <p:ext uri="{BB962C8B-B14F-4D97-AF65-F5344CB8AC3E}">
        <p14:creationId xmlns:p14="http://schemas.microsoft.com/office/powerpoint/2010/main" val="140060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743274" y="2962987"/>
            <a:ext cx="3352800" cy="2709722"/>
          </a:xfrm>
          <a:prstGeom prst="rect">
            <a:avLst/>
          </a:prstGeom>
        </p:spPr>
      </p:pic>
      <p:pic>
        <p:nvPicPr>
          <p:cNvPr id="65" name="図 64"/>
          <p:cNvPicPr>
            <a:picLocks noChangeAspect="1"/>
          </p:cNvPicPr>
          <p:nvPr/>
        </p:nvPicPr>
        <p:blipFill>
          <a:blip r:embed="rId3"/>
          <a:stretch>
            <a:fillRect/>
          </a:stretch>
        </p:blipFill>
        <p:spPr>
          <a:xfrm>
            <a:off x="9370367" y="2498905"/>
            <a:ext cx="2101502" cy="3176390"/>
          </a:xfrm>
          <a:prstGeom prst="rect">
            <a:avLst/>
          </a:prstGeom>
        </p:spPr>
      </p:pic>
      <p:pic>
        <p:nvPicPr>
          <p:cNvPr id="3" name="図 2"/>
          <p:cNvPicPr>
            <a:picLocks noChangeAspect="1"/>
          </p:cNvPicPr>
          <p:nvPr/>
        </p:nvPicPr>
        <p:blipFill>
          <a:blip r:embed="rId4"/>
          <a:stretch>
            <a:fillRect/>
          </a:stretch>
        </p:blipFill>
        <p:spPr>
          <a:xfrm rot="5400000">
            <a:off x="2757321" y="2419092"/>
            <a:ext cx="2989138" cy="2241854"/>
          </a:xfrm>
          <a:prstGeom prst="rect">
            <a:avLst/>
          </a:prstGeom>
        </p:spPr>
      </p:pic>
      <p:pic>
        <p:nvPicPr>
          <p:cNvPr id="2" name="図 1"/>
          <p:cNvPicPr>
            <a:picLocks noChangeAspect="1"/>
          </p:cNvPicPr>
          <p:nvPr/>
        </p:nvPicPr>
        <p:blipFill>
          <a:blip r:embed="rId5"/>
          <a:stretch>
            <a:fillRect/>
          </a:stretch>
        </p:blipFill>
        <p:spPr>
          <a:xfrm rot="16200000">
            <a:off x="41618" y="3740223"/>
            <a:ext cx="3024958" cy="2279976"/>
          </a:xfrm>
          <a:prstGeom prst="rect">
            <a:avLst/>
          </a:prstGeom>
        </p:spPr>
      </p:pic>
      <p:pic>
        <p:nvPicPr>
          <p:cNvPr id="63" name="図 62"/>
          <p:cNvPicPr>
            <a:picLocks noChangeAspect="1"/>
          </p:cNvPicPr>
          <p:nvPr/>
        </p:nvPicPr>
        <p:blipFill>
          <a:blip r:embed="rId6"/>
          <a:stretch>
            <a:fillRect/>
          </a:stretch>
        </p:blipFill>
        <p:spPr>
          <a:xfrm>
            <a:off x="826788" y="1864407"/>
            <a:ext cx="1390460" cy="1334468"/>
          </a:xfrm>
          <a:prstGeom prst="rect">
            <a:avLst/>
          </a:prstGeom>
        </p:spPr>
      </p:pic>
      <p:sp>
        <p:nvSpPr>
          <p:cNvPr id="16" name="テキスト ボックス 15"/>
          <p:cNvSpPr txBox="1"/>
          <p:nvPr/>
        </p:nvSpPr>
        <p:spPr>
          <a:xfrm>
            <a:off x="2955190" y="788256"/>
            <a:ext cx="2308073" cy="369332"/>
          </a:xfrm>
          <a:prstGeom prst="rect">
            <a:avLst/>
          </a:prstGeom>
          <a:noFill/>
        </p:spPr>
        <p:txBody>
          <a:bodyPr wrap="square" rtlCol="0">
            <a:spAutoFit/>
          </a:bodyPr>
          <a:lstStyle/>
          <a:p>
            <a:r>
              <a:rPr kumimoji="1" lang="en-US" altLang="ja-JP" dirty="0"/>
              <a:t>■</a:t>
            </a:r>
            <a:r>
              <a:rPr kumimoji="1" lang="ja-JP" altLang="en-US" dirty="0"/>
              <a:t>バッテリ取り付け</a:t>
            </a:r>
          </a:p>
        </p:txBody>
      </p:sp>
      <p:sp>
        <p:nvSpPr>
          <p:cNvPr id="17" name="角丸四角形吹き出し 16"/>
          <p:cNvSpPr/>
          <p:nvPr/>
        </p:nvSpPr>
        <p:spPr>
          <a:xfrm>
            <a:off x="9274503" y="1197277"/>
            <a:ext cx="2555548" cy="940691"/>
          </a:xfrm>
          <a:prstGeom prst="wedgeRoundRectCallout">
            <a:avLst>
              <a:gd name="adj1" fmla="val -14256"/>
              <a:gd name="adj2" fmla="val 2437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⑩ 電池スナップを取り付け</a:t>
            </a:r>
            <a:br>
              <a:rPr kumimoji="1" lang="en-US" altLang="ja-JP" sz="1400" dirty="0">
                <a:solidFill>
                  <a:schemeClr val="tx1"/>
                </a:solidFill>
              </a:rPr>
            </a:br>
            <a:r>
              <a:rPr kumimoji="1" lang="ja-JP" altLang="en-US" sz="1400" dirty="0">
                <a:solidFill>
                  <a:schemeClr val="tx1"/>
                </a:solidFill>
              </a:rPr>
              <a:t>電源コネクタに挿し込</a:t>
            </a:r>
            <a:r>
              <a:rPr lang="ja-JP" altLang="en-US" sz="1400" dirty="0">
                <a:solidFill>
                  <a:schemeClr val="tx1"/>
                </a:solidFill>
              </a:rPr>
              <a:t>む</a:t>
            </a:r>
            <a:br>
              <a:rPr kumimoji="1" lang="en-US" altLang="ja-JP" sz="1400" dirty="0">
                <a:solidFill>
                  <a:schemeClr val="tx1"/>
                </a:solidFill>
              </a:rPr>
            </a:br>
            <a:r>
              <a:rPr kumimoji="1" lang="ja-JP" altLang="en-US" sz="1400" dirty="0">
                <a:solidFill>
                  <a:schemeClr val="tx1"/>
                </a:solidFill>
              </a:rPr>
              <a:t>（</a:t>
            </a:r>
            <a:r>
              <a:rPr kumimoji="1" lang="ja-JP" altLang="en-US" sz="1400" dirty="0">
                <a:solidFill>
                  <a:srgbClr val="FF0000"/>
                </a:solidFill>
              </a:rPr>
              <a:t>電源</a:t>
            </a:r>
            <a:r>
              <a:rPr kumimoji="1" lang="en-US" altLang="ja-JP" sz="1400" dirty="0">
                <a:solidFill>
                  <a:srgbClr val="FF0000"/>
                </a:solidFill>
              </a:rPr>
              <a:t>SW</a:t>
            </a:r>
            <a:r>
              <a:rPr lang="ja-JP" altLang="en-US" sz="1400" dirty="0">
                <a:solidFill>
                  <a:srgbClr val="FF0000"/>
                </a:solidFill>
              </a:rPr>
              <a:t>：</a:t>
            </a:r>
            <a:r>
              <a:rPr lang="en-US" altLang="ja-JP" sz="1400" dirty="0">
                <a:solidFill>
                  <a:srgbClr val="FF0000"/>
                </a:solidFill>
              </a:rPr>
              <a:t>OFF</a:t>
            </a:r>
            <a:r>
              <a:rPr lang="ja-JP" altLang="en-US" sz="1400" dirty="0">
                <a:solidFill>
                  <a:srgbClr val="FF0000"/>
                </a:solidFill>
              </a:rPr>
              <a:t>＝後ろから見て左スライド</a:t>
            </a:r>
            <a:r>
              <a:rPr kumimoji="1" lang="ja-JP" altLang="en-US" sz="1400" dirty="0">
                <a:solidFill>
                  <a:schemeClr val="tx1"/>
                </a:solidFill>
              </a:rPr>
              <a:t>）</a:t>
            </a:r>
          </a:p>
        </p:txBody>
      </p:sp>
      <p:sp>
        <p:nvSpPr>
          <p:cNvPr id="24" name="テキスト ボックス 23"/>
          <p:cNvSpPr txBox="1"/>
          <p:nvPr/>
        </p:nvSpPr>
        <p:spPr>
          <a:xfrm>
            <a:off x="241540" y="224287"/>
            <a:ext cx="3062099" cy="523220"/>
          </a:xfrm>
          <a:prstGeom prst="rect">
            <a:avLst/>
          </a:prstGeom>
          <a:noFill/>
        </p:spPr>
        <p:txBody>
          <a:bodyPr wrap="square" rtlCol="0">
            <a:spAutoFit/>
          </a:bodyPr>
          <a:lstStyle/>
          <a:p>
            <a:r>
              <a:rPr lang="ja-JP" altLang="en-US" sz="2800" dirty="0"/>
              <a:t>組み立て手順</a:t>
            </a:r>
            <a:endParaRPr kumimoji="1" lang="ja-JP" altLang="en-US" sz="2800" dirty="0"/>
          </a:p>
        </p:txBody>
      </p:sp>
      <p:sp>
        <p:nvSpPr>
          <p:cNvPr id="47" name="角丸四角形吹き出し 46"/>
          <p:cNvSpPr/>
          <p:nvPr/>
        </p:nvSpPr>
        <p:spPr>
          <a:xfrm>
            <a:off x="552237" y="1197277"/>
            <a:ext cx="2160294" cy="514097"/>
          </a:xfrm>
          <a:prstGeom prst="wedgeRoundRectCallout">
            <a:avLst>
              <a:gd name="adj1" fmla="val -18751"/>
              <a:gd name="adj2" fmla="val 13421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⑦ タイヤを組み立てる</a:t>
            </a:r>
          </a:p>
        </p:txBody>
      </p:sp>
      <p:sp>
        <p:nvSpPr>
          <p:cNvPr id="49" name="角丸四角形吹き出し 48"/>
          <p:cNvSpPr/>
          <p:nvPr/>
        </p:nvSpPr>
        <p:spPr>
          <a:xfrm>
            <a:off x="548817" y="3247306"/>
            <a:ext cx="2024945" cy="585427"/>
          </a:xfrm>
          <a:prstGeom prst="wedgeRoundRectCallout">
            <a:avLst>
              <a:gd name="adj1" fmla="val -7229"/>
              <a:gd name="adj2" fmla="val 20803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⑧ 付属のネジでタイヤを組み付ける</a:t>
            </a:r>
          </a:p>
        </p:txBody>
      </p:sp>
      <p:sp>
        <p:nvSpPr>
          <p:cNvPr id="50" name="円/楕円 49"/>
          <p:cNvSpPr/>
          <p:nvPr/>
        </p:nvSpPr>
        <p:spPr>
          <a:xfrm>
            <a:off x="1255448" y="4715935"/>
            <a:ext cx="498524" cy="4402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1125770" y="6442639"/>
            <a:ext cx="1681002" cy="369332"/>
          </a:xfrm>
          <a:prstGeom prst="rect">
            <a:avLst/>
          </a:prstGeom>
          <a:noFill/>
        </p:spPr>
        <p:txBody>
          <a:bodyPr wrap="square" rtlCol="0">
            <a:spAutoFit/>
          </a:bodyPr>
          <a:lstStyle/>
          <a:p>
            <a:r>
              <a:rPr kumimoji="1" lang="ja-JP" altLang="en-US" dirty="0">
                <a:solidFill>
                  <a:srgbClr val="FF0000"/>
                </a:solidFill>
              </a:rPr>
              <a:t>＋ドライバー</a:t>
            </a:r>
          </a:p>
        </p:txBody>
      </p:sp>
      <p:sp>
        <p:nvSpPr>
          <p:cNvPr id="52" name="テキスト ボックス 51"/>
          <p:cNvSpPr txBox="1"/>
          <p:nvPr/>
        </p:nvSpPr>
        <p:spPr>
          <a:xfrm>
            <a:off x="552237" y="788256"/>
            <a:ext cx="2440703" cy="369332"/>
          </a:xfrm>
          <a:prstGeom prst="rect">
            <a:avLst/>
          </a:prstGeom>
          <a:noFill/>
        </p:spPr>
        <p:txBody>
          <a:bodyPr wrap="square" rtlCol="0">
            <a:spAutoFit/>
          </a:bodyPr>
          <a:lstStyle/>
          <a:p>
            <a:r>
              <a:rPr kumimoji="1" lang="en-US" altLang="ja-JP" dirty="0"/>
              <a:t>■</a:t>
            </a:r>
            <a:r>
              <a:rPr kumimoji="1" lang="ja-JP" altLang="en-US" dirty="0"/>
              <a:t>タイヤの組付け</a:t>
            </a:r>
          </a:p>
        </p:txBody>
      </p:sp>
      <p:sp>
        <p:nvSpPr>
          <p:cNvPr id="25" name="テキスト ボックス 24"/>
          <p:cNvSpPr txBox="1"/>
          <p:nvPr/>
        </p:nvSpPr>
        <p:spPr>
          <a:xfrm>
            <a:off x="6649461" y="6130231"/>
            <a:ext cx="5441811" cy="646331"/>
          </a:xfrm>
          <a:prstGeom prst="rect">
            <a:avLst/>
          </a:prstGeom>
          <a:noFill/>
        </p:spPr>
        <p:txBody>
          <a:bodyPr wrap="square" rtlCol="0">
            <a:spAutoFit/>
          </a:bodyPr>
          <a:lstStyle/>
          <a:p>
            <a:r>
              <a:rPr kumimoji="1" lang="ja-JP" altLang="en-US" dirty="0">
                <a:solidFill>
                  <a:srgbClr val="FF0000"/>
                </a:solidFill>
              </a:rPr>
              <a:t>組み立て時は電源</a:t>
            </a:r>
            <a:r>
              <a:rPr kumimoji="1" lang="en-US" altLang="ja-JP" dirty="0">
                <a:solidFill>
                  <a:srgbClr val="FF0000"/>
                </a:solidFill>
              </a:rPr>
              <a:t>OFF</a:t>
            </a:r>
            <a:r>
              <a:rPr kumimoji="1" lang="ja-JP" altLang="en-US" dirty="0">
                <a:solidFill>
                  <a:srgbClr val="FF0000"/>
                </a:solidFill>
              </a:rPr>
              <a:t>でお願いします</a:t>
            </a:r>
            <a:br>
              <a:rPr kumimoji="1" lang="en-US" altLang="ja-JP" dirty="0">
                <a:solidFill>
                  <a:srgbClr val="FF0000"/>
                </a:solidFill>
              </a:rPr>
            </a:br>
            <a:r>
              <a:rPr kumimoji="1" lang="ja-JP" altLang="en-US" dirty="0"/>
              <a:t>⇒電源を入れる前には再確認の上 お祈りをしましょう</a:t>
            </a:r>
          </a:p>
        </p:txBody>
      </p:sp>
      <p:sp>
        <p:nvSpPr>
          <p:cNvPr id="36" name="角丸四角形吹き出し 35"/>
          <p:cNvSpPr/>
          <p:nvPr/>
        </p:nvSpPr>
        <p:spPr>
          <a:xfrm>
            <a:off x="5800682" y="1916951"/>
            <a:ext cx="3100259" cy="1158023"/>
          </a:xfrm>
          <a:prstGeom prst="wedgeRoundRectCallout">
            <a:avLst>
              <a:gd name="adj1" fmla="val -22784"/>
              <a:gd name="adj2" fmla="val 4375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⑨‘バッテリの金属ケースで回路をショートさせないよう注意して</a:t>
            </a:r>
            <a:r>
              <a:rPr lang="ja-JP" altLang="en-US" sz="1400" dirty="0">
                <a:solidFill>
                  <a:schemeClr val="tx1"/>
                </a:solidFill>
              </a:rPr>
              <a:t>下</a:t>
            </a:r>
            <a:r>
              <a:rPr kumimoji="1" lang="ja-JP" altLang="en-US" sz="1400" dirty="0">
                <a:solidFill>
                  <a:schemeClr val="tx1"/>
                </a:solidFill>
              </a:rPr>
              <a:t>さい</a:t>
            </a:r>
            <a:br>
              <a:rPr kumimoji="1" lang="en-US" altLang="ja-JP" sz="1400" dirty="0">
                <a:solidFill>
                  <a:schemeClr val="tx1"/>
                </a:solidFill>
              </a:rPr>
            </a:br>
            <a:r>
              <a:rPr kumimoji="1" lang="ja-JP" altLang="en-US" sz="1400" dirty="0">
                <a:solidFill>
                  <a:schemeClr val="tx1"/>
                </a:solidFill>
              </a:rPr>
              <a:t>（裏にテープ等貼り付けると良いかも知れません）</a:t>
            </a:r>
          </a:p>
        </p:txBody>
      </p:sp>
      <p:sp>
        <p:nvSpPr>
          <p:cNvPr id="37" name="角丸四角形吹き出し 36"/>
          <p:cNvSpPr/>
          <p:nvPr/>
        </p:nvSpPr>
        <p:spPr>
          <a:xfrm>
            <a:off x="1504710" y="5368666"/>
            <a:ext cx="1255795" cy="930138"/>
          </a:xfrm>
          <a:prstGeom prst="wedgeRoundRectCallout">
            <a:avLst>
              <a:gd name="adj1" fmla="val -15660"/>
              <a:gd name="adj2" fmla="val 2990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⑧‘タイヤの表裏はしっくり入る方です</a:t>
            </a:r>
          </a:p>
        </p:txBody>
      </p:sp>
      <p:pic>
        <p:nvPicPr>
          <p:cNvPr id="45" name="図 4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5939992" y="1469632"/>
            <a:ext cx="373562" cy="323618"/>
          </a:xfrm>
          <a:prstGeom prst="rect">
            <a:avLst/>
          </a:prstGeom>
        </p:spPr>
      </p:pic>
      <p:sp>
        <p:nvSpPr>
          <p:cNvPr id="56" name="テキスト ボックス 55"/>
          <p:cNvSpPr txBox="1"/>
          <p:nvPr/>
        </p:nvSpPr>
        <p:spPr>
          <a:xfrm>
            <a:off x="6313554" y="1469632"/>
            <a:ext cx="968477" cy="369332"/>
          </a:xfrm>
          <a:prstGeom prst="rect">
            <a:avLst/>
          </a:prstGeom>
          <a:solidFill>
            <a:schemeClr val="bg1"/>
          </a:solidFill>
        </p:spPr>
        <p:txBody>
          <a:bodyPr wrap="square" rtlCol="0">
            <a:spAutoFit/>
          </a:bodyPr>
          <a:lstStyle/>
          <a:p>
            <a:r>
              <a:rPr kumimoji="1" lang="ja-JP" altLang="en-US" dirty="0"/>
              <a:t>注意</a:t>
            </a:r>
          </a:p>
        </p:txBody>
      </p:sp>
      <p:pic>
        <p:nvPicPr>
          <p:cNvPr id="57" name="図 5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6307814" y="5784317"/>
            <a:ext cx="373562" cy="323618"/>
          </a:xfrm>
          <a:prstGeom prst="rect">
            <a:avLst/>
          </a:prstGeom>
        </p:spPr>
      </p:pic>
      <p:sp>
        <p:nvSpPr>
          <p:cNvPr id="58" name="テキスト ボックス 57"/>
          <p:cNvSpPr txBox="1"/>
          <p:nvPr/>
        </p:nvSpPr>
        <p:spPr>
          <a:xfrm>
            <a:off x="6681376" y="5767459"/>
            <a:ext cx="968477" cy="369332"/>
          </a:xfrm>
          <a:prstGeom prst="rect">
            <a:avLst/>
          </a:prstGeom>
          <a:solidFill>
            <a:schemeClr val="bg1"/>
          </a:solidFill>
        </p:spPr>
        <p:txBody>
          <a:bodyPr wrap="square" rtlCol="0">
            <a:spAutoFit/>
          </a:bodyPr>
          <a:lstStyle/>
          <a:p>
            <a:r>
              <a:rPr kumimoji="1" lang="ja-JP" altLang="en-US" dirty="0"/>
              <a:t>注意</a:t>
            </a:r>
          </a:p>
        </p:txBody>
      </p:sp>
      <p:sp>
        <p:nvSpPr>
          <p:cNvPr id="14" name="角丸四角形吹き出し 13"/>
          <p:cNvSpPr/>
          <p:nvPr/>
        </p:nvSpPr>
        <p:spPr>
          <a:xfrm>
            <a:off x="2992940" y="1197277"/>
            <a:ext cx="2554780" cy="639088"/>
          </a:xfrm>
          <a:prstGeom prst="wedgeRoundRectCallout">
            <a:avLst>
              <a:gd name="adj1" fmla="val -18392"/>
              <a:gd name="adj2" fmla="val 15630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⑨ バッテリを基板裏面に両面テープで貼り付ける</a:t>
            </a:r>
          </a:p>
        </p:txBody>
      </p:sp>
      <p:sp>
        <p:nvSpPr>
          <p:cNvPr id="26" name="テキスト ボックス 25"/>
          <p:cNvSpPr txBox="1"/>
          <p:nvPr/>
        </p:nvSpPr>
        <p:spPr>
          <a:xfrm>
            <a:off x="3792465" y="5504041"/>
            <a:ext cx="1178530" cy="369332"/>
          </a:xfrm>
          <a:prstGeom prst="rect">
            <a:avLst/>
          </a:prstGeom>
          <a:noFill/>
        </p:spPr>
        <p:txBody>
          <a:bodyPr wrap="square" rtlCol="0">
            <a:spAutoFit/>
          </a:bodyPr>
          <a:lstStyle/>
          <a:p>
            <a:r>
              <a:rPr kumimoji="1" lang="ja-JP" altLang="en-US" dirty="0">
                <a:solidFill>
                  <a:srgbClr val="FF0000"/>
                </a:solidFill>
              </a:rPr>
              <a:t>ハサミ</a:t>
            </a:r>
          </a:p>
        </p:txBody>
      </p:sp>
      <p:pic>
        <p:nvPicPr>
          <p:cNvPr id="59" name="図 5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3357893" y="5184000"/>
            <a:ext cx="373562" cy="323618"/>
          </a:xfrm>
          <a:prstGeom prst="rect">
            <a:avLst/>
          </a:prstGeom>
        </p:spPr>
      </p:pic>
      <p:sp>
        <p:nvSpPr>
          <p:cNvPr id="60" name="テキスト ボックス 59"/>
          <p:cNvSpPr txBox="1"/>
          <p:nvPr/>
        </p:nvSpPr>
        <p:spPr>
          <a:xfrm>
            <a:off x="3727608" y="5184000"/>
            <a:ext cx="968477" cy="369332"/>
          </a:xfrm>
          <a:prstGeom prst="rect">
            <a:avLst/>
          </a:prstGeom>
          <a:solidFill>
            <a:schemeClr val="bg1"/>
          </a:solidFill>
        </p:spPr>
        <p:txBody>
          <a:bodyPr wrap="square" rtlCol="0">
            <a:spAutoFit/>
          </a:bodyPr>
          <a:lstStyle/>
          <a:p>
            <a:r>
              <a:rPr kumimoji="1" lang="ja-JP" altLang="en-US" dirty="0"/>
              <a:t>注意</a:t>
            </a:r>
          </a:p>
        </p:txBody>
      </p:sp>
      <p:sp>
        <p:nvSpPr>
          <p:cNvPr id="66" name="角丸四角形吹き出し 65"/>
          <p:cNvSpPr/>
          <p:nvPr/>
        </p:nvSpPr>
        <p:spPr>
          <a:xfrm>
            <a:off x="7282031" y="4874997"/>
            <a:ext cx="2807061" cy="728095"/>
          </a:xfrm>
          <a:prstGeom prst="wedgeRoundRectCallout">
            <a:avLst>
              <a:gd name="adj1" fmla="val -22784"/>
              <a:gd name="adj2" fmla="val 4375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⑨‘バッテリ位置は機体のバランスを考え取り付けましょう</a:t>
            </a:r>
          </a:p>
        </p:txBody>
      </p:sp>
    </p:spTree>
    <p:extLst>
      <p:ext uri="{BB962C8B-B14F-4D97-AF65-F5344CB8AC3E}">
        <p14:creationId xmlns:p14="http://schemas.microsoft.com/office/powerpoint/2010/main" val="3017640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855527" y="4998027"/>
            <a:ext cx="4083628" cy="1323439"/>
          </a:xfrm>
          <a:prstGeom prst="rect">
            <a:avLst/>
          </a:prstGeom>
          <a:noFill/>
        </p:spPr>
        <p:txBody>
          <a:bodyPr wrap="square" rtlCol="0">
            <a:spAutoFit/>
          </a:bodyPr>
          <a:lstStyle/>
          <a:p>
            <a:r>
              <a:rPr kumimoji="1" lang="ja-JP" altLang="en-US" sz="8000" dirty="0"/>
              <a:t>終わり</a:t>
            </a:r>
          </a:p>
        </p:txBody>
      </p:sp>
      <p:sp>
        <p:nvSpPr>
          <p:cNvPr id="3" name="正方形/長方形 2"/>
          <p:cNvSpPr/>
          <p:nvPr/>
        </p:nvSpPr>
        <p:spPr>
          <a:xfrm rot="20536262">
            <a:off x="1524577" y="2861289"/>
            <a:ext cx="9142849" cy="954107"/>
          </a:xfrm>
          <a:prstGeom prst="rect">
            <a:avLst/>
          </a:prstGeom>
        </p:spPr>
        <p:txBody>
          <a:bodyPr wrap="square">
            <a:spAutoFit/>
          </a:bodyPr>
          <a:lstStyle/>
          <a:p>
            <a:r>
              <a:rPr lang="ja-JP" altLang="en-US" sz="2800" dirty="0">
                <a:solidFill>
                  <a:srgbClr val="FF0000"/>
                </a:solidFill>
              </a:rPr>
              <a:t>できましたか？</a:t>
            </a:r>
            <a:br>
              <a:rPr lang="en-US" altLang="ja-JP" sz="2800" dirty="0">
                <a:solidFill>
                  <a:srgbClr val="FF0000"/>
                </a:solidFill>
              </a:rPr>
            </a:br>
            <a:r>
              <a:rPr lang="ja-JP" altLang="en-US" sz="2800" dirty="0">
                <a:solidFill>
                  <a:srgbClr val="FF0000"/>
                </a:solidFill>
              </a:rPr>
              <a:t>次は サンプルプログラムを入れて動かしてみましょう</a:t>
            </a:r>
          </a:p>
        </p:txBody>
      </p:sp>
    </p:spTree>
    <p:extLst>
      <p:ext uri="{BB962C8B-B14F-4D97-AF65-F5344CB8AC3E}">
        <p14:creationId xmlns:p14="http://schemas.microsoft.com/office/powerpoint/2010/main" val="3218748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84389" y="509954"/>
            <a:ext cx="1620957" cy="523220"/>
          </a:xfrm>
          <a:prstGeom prst="rect">
            <a:avLst/>
          </a:prstGeom>
          <a:noFill/>
        </p:spPr>
        <p:txBody>
          <a:bodyPr wrap="none" rtlCol="0">
            <a:spAutoFit/>
          </a:bodyPr>
          <a:lstStyle/>
          <a:p>
            <a:r>
              <a:rPr kumimoji="1" lang="ja-JP" altLang="en-US" sz="2800" dirty="0"/>
              <a:t>改訂履歴</a:t>
            </a:r>
          </a:p>
        </p:txBody>
      </p:sp>
      <p:graphicFrame>
        <p:nvGraphicFramePr>
          <p:cNvPr id="4" name="表 3">
            <a:extLst>
              <a:ext uri="{FF2B5EF4-FFF2-40B4-BE49-F238E27FC236}">
                <a16:creationId xmlns:a16="http://schemas.microsoft.com/office/drawing/2014/main" id="{B22B5A35-0814-4B2D-9232-78329A016726}"/>
              </a:ext>
            </a:extLst>
          </p:cNvPr>
          <p:cNvGraphicFramePr>
            <a:graphicFrameLocks noGrp="1"/>
          </p:cNvGraphicFramePr>
          <p:nvPr>
            <p:extLst>
              <p:ext uri="{D42A27DB-BD31-4B8C-83A1-F6EECF244321}">
                <p14:modId xmlns:p14="http://schemas.microsoft.com/office/powerpoint/2010/main" val="3005746188"/>
              </p:ext>
            </p:extLst>
          </p:nvPr>
        </p:nvGraphicFramePr>
        <p:xfrm>
          <a:off x="712682" y="1529428"/>
          <a:ext cx="10749052" cy="1878185"/>
        </p:xfrm>
        <a:graphic>
          <a:graphicData uri="http://schemas.openxmlformats.org/drawingml/2006/table">
            <a:tbl>
              <a:tblPr firstRow="1" bandRow="1">
                <a:tableStyleId>{5C22544A-7EE6-4342-B048-85BDC9FD1C3A}</a:tableStyleId>
              </a:tblPr>
              <a:tblGrid>
                <a:gridCol w="1130765">
                  <a:extLst>
                    <a:ext uri="{9D8B030D-6E8A-4147-A177-3AD203B41FA5}">
                      <a16:colId xmlns:a16="http://schemas.microsoft.com/office/drawing/2014/main" val="2832838978"/>
                    </a:ext>
                  </a:extLst>
                </a:gridCol>
                <a:gridCol w="6844265">
                  <a:extLst>
                    <a:ext uri="{9D8B030D-6E8A-4147-A177-3AD203B41FA5}">
                      <a16:colId xmlns:a16="http://schemas.microsoft.com/office/drawing/2014/main" val="1958402721"/>
                    </a:ext>
                  </a:extLst>
                </a:gridCol>
                <a:gridCol w="1356188">
                  <a:extLst>
                    <a:ext uri="{9D8B030D-6E8A-4147-A177-3AD203B41FA5}">
                      <a16:colId xmlns:a16="http://schemas.microsoft.com/office/drawing/2014/main" val="3308823494"/>
                    </a:ext>
                  </a:extLst>
                </a:gridCol>
                <a:gridCol w="1417834">
                  <a:extLst>
                    <a:ext uri="{9D8B030D-6E8A-4147-A177-3AD203B41FA5}">
                      <a16:colId xmlns:a16="http://schemas.microsoft.com/office/drawing/2014/main" val="194430990"/>
                    </a:ext>
                  </a:extLst>
                </a:gridCol>
              </a:tblGrid>
              <a:tr h="375637">
                <a:tc>
                  <a:txBody>
                    <a:bodyPr/>
                    <a:lstStyle/>
                    <a:p>
                      <a:r>
                        <a:rPr kumimoji="1" lang="ja-JP" altLang="en-US" dirty="0"/>
                        <a:t>版</a:t>
                      </a:r>
                    </a:p>
                  </a:txBody>
                  <a:tcPr/>
                </a:tc>
                <a:tc>
                  <a:txBody>
                    <a:bodyPr/>
                    <a:lstStyle/>
                    <a:p>
                      <a:r>
                        <a:rPr kumimoji="1" lang="ja-JP" altLang="en-US" dirty="0"/>
                        <a:t>内容</a:t>
                      </a:r>
                    </a:p>
                  </a:txBody>
                  <a:tcPr/>
                </a:tc>
                <a:tc>
                  <a:txBody>
                    <a:bodyPr/>
                    <a:lstStyle/>
                    <a:p>
                      <a:r>
                        <a:rPr kumimoji="1" lang="ja-JP" altLang="en-US" dirty="0"/>
                        <a:t>作成日</a:t>
                      </a:r>
                    </a:p>
                  </a:txBody>
                  <a:tcPr/>
                </a:tc>
                <a:tc>
                  <a:txBody>
                    <a:bodyPr/>
                    <a:lstStyle/>
                    <a:p>
                      <a:r>
                        <a:rPr kumimoji="1" lang="ja-JP" altLang="en-US" dirty="0"/>
                        <a:t>作成者</a:t>
                      </a:r>
                    </a:p>
                  </a:txBody>
                  <a:tcPr/>
                </a:tc>
                <a:extLst>
                  <a:ext uri="{0D108BD9-81ED-4DB2-BD59-A6C34878D82A}">
                    <a16:rowId xmlns:a16="http://schemas.microsoft.com/office/drawing/2014/main" val="3938604738"/>
                  </a:ext>
                </a:extLst>
              </a:tr>
              <a:tr h="375637">
                <a:tc>
                  <a:txBody>
                    <a:bodyPr/>
                    <a:lstStyle/>
                    <a:p>
                      <a:r>
                        <a:rPr kumimoji="1" lang="en-US" altLang="ja-JP" dirty="0"/>
                        <a:t>1.0</a:t>
                      </a:r>
                      <a:endParaRPr kumimoji="1" lang="ja-JP" altLang="en-US" dirty="0"/>
                    </a:p>
                  </a:txBody>
                  <a:tcPr/>
                </a:tc>
                <a:tc>
                  <a:txBody>
                    <a:bodyPr/>
                    <a:lstStyle/>
                    <a:p>
                      <a:r>
                        <a:rPr kumimoji="1" lang="ja-JP" altLang="en-US" dirty="0"/>
                        <a:t>新規作成</a:t>
                      </a:r>
                    </a:p>
                  </a:txBody>
                  <a:tcPr/>
                </a:tc>
                <a:tc>
                  <a:txBody>
                    <a:bodyPr/>
                    <a:lstStyle/>
                    <a:p>
                      <a:r>
                        <a:rPr kumimoji="1" lang="en-US" altLang="ja-JP" dirty="0"/>
                        <a:t>20/09/27</a:t>
                      </a:r>
                      <a:endParaRPr kumimoji="1" lang="ja-JP" altLang="en-US" dirty="0"/>
                    </a:p>
                  </a:txBody>
                  <a:tcPr/>
                </a:tc>
                <a:tc>
                  <a:txBody>
                    <a:bodyPr/>
                    <a:lstStyle/>
                    <a:p>
                      <a:r>
                        <a:rPr kumimoji="1" lang="en-US" altLang="ja-JP" dirty="0"/>
                        <a:t>Yamamoto</a:t>
                      </a:r>
                      <a:endParaRPr kumimoji="1" lang="ja-JP" altLang="en-US" dirty="0"/>
                    </a:p>
                  </a:txBody>
                  <a:tcPr/>
                </a:tc>
                <a:extLst>
                  <a:ext uri="{0D108BD9-81ED-4DB2-BD59-A6C34878D82A}">
                    <a16:rowId xmlns:a16="http://schemas.microsoft.com/office/drawing/2014/main" val="605646491"/>
                  </a:ext>
                </a:extLst>
              </a:tr>
              <a:tr h="375637">
                <a:tc>
                  <a:txBody>
                    <a:bodyPr/>
                    <a:lstStyle/>
                    <a:p>
                      <a:r>
                        <a:rPr kumimoji="1" lang="en-US" altLang="ja-JP" dirty="0"/>
                        <a:t>1.1</a:t>
                      </a:r>
                      <a:endParaRPr kumimoji="1" lang="ja-JP" altLang="en-US" dirty="0"/>
                    </a:p>
                  </a:txBody>
                  <a:tcPr/>
                </a:tc>
                <a:tc>
                  <a:txBody>
                    <a:bodyPr/>
                    <a:lstStyle/>
                    <a:p>
                      <a:r>
                        <a:rPr kumimoji="1" lang="en-US" altLang="ja-JP"/>
                        <a:t>CC</a:t>
                      </a:r>
                      <a:r>
                        <a:rPr kumimoji="1" lang="ja-JP" altLang="en-US" dirty="0"/>
                        <a:t>ライセンス記入</a:t>
                      </a:r>
                    </a:p>
                  </a:txBody>
                  <a:tcPr/>
                </a:tc>
                <a:tc>
                  <a:txBody>
                    <a:bodyPr/>
                    <a:lstStyle/>
                    <a:p>
                      <a:r>
                        <a:rPr kumimoji="1" lang="en-US" altLang="ja-JP" dirty="0"/>
                        <a:t>21/1/11</a:t>
                      </a:r>
                      <a:endParaRPr kumimoji="1" lang="ja-JP" altLang="en-US" dirty="0"/>
                    </a:p>
                  </a:txBody>
                  <a:tcPr/>
                </a:tc>
                <a:tc>
                  <a:txBody>
                    <a:bodyPr/>
                    <a:lstStyle/>
                    <a:p>
                      <a:r>
                        <a:rPr kumimoji="1" lang="en-US" altLang="ja-JP" dirty="0"/>
                        <a:t>Hirai</a:t>
                      </a:r>
                    </a:p>
                  </a:txBody>
                  <a:tcPr/>
                </a:tc>
                <a:extLst>
                  <a:ext uri="{0D108BD9-81ED-4DB2-BD59-A6C34878D82A}">
                    <a16:rowId xmlns:a16="http://schemas.microsoft.com/office/drawing/2014/main" val="238988594"/>
                  </a:ext>
                </a:extLst>
              </a:tr>
              <a:tr h="375637">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8716654"/>
                  </a:ext>
                </a:extLst>
              </a:tr>
              <a:tr h="375637">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3714084707"/>
                  </a:ext>
                </a:extLst>
              </a:tr>
            </a:tbl>
          </a:graphicData>
        </a:graphic>
      </p:graphicFrame>
    </p:spTree>
    <p:extLst>
      <p:ext uri="{BB962C8B-B14F-4D97-AF65-F5344CB8AC3E}">
        <p14:creationId xmlns:p14="http://schemas.microsoft.com/office/powerpoint/2010/main" val="148821549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TotalTime>
  <Words>870</Words>
  <Application>Microsoft Office PowerPoint</Application>
  <PresentationFormat>ワイド画面</PresentationFormat>
  <Paragraphs>127</Paragraphs>
  <Slides>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9</vt:i4>
      </vt:variant>
    </vt:vector>
  </HeadingPairs>
  <TitlesOfParts>
    <vt:vector size="14" baseType="lpstr">
      <vt:lpstr>HGPｺﾞｼｯｸE</vt:lpstr>
      <vt:lpstr>Arial</vt:lpstr>
      <vt:lpstr>Calibri</vt:lpstr>
      <vt:lpstr>Calibri Light</vt:lpstr>
      <vt:lpstr>Office テーマ</vt:lpstr>
      <vt:lpstr>DMCリモートロボコン　＃１ ライントレース マシン組み立て手順書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DMC Remote RoboCon</dc:title>
  <dc:creator>q</dc:creator>
  <cp:lastModifiedBy>hirai masataka</cp:lastModifiedBy>
  <cp:revision>132</cp:revision>
  <cp:lastPrinted>2020-09-27T00:31:37Z</cp:lastPrinted>
  <dcterms:created xsi:type="dcterms:W3CDTF">2020-09-18T07:19:40Z</dcterms:created>
  <dcterms:modified xsi:type="dcterms:W3CDTF">2023-05-07T11:13:23Z</dcterms:modified>
</cp:coreProperties>
</file>